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20"/>
  </p:notesMasterIdLst>
  <p:sldIdLst>
    <p:sldId id="257" r:id="rId5"/>
    <p:sldId id="262" r:id="rId6"/>
    <p:sldId id="263" r:id="rId7"/>
    <p:sldId id="282" r:id="rId8"/>
    <p:sldId id="264" r:id="rId9"/>
    <p:sldId id="276" r:id="rId10"/>
    <p:sldId id="267" r:id="rId11"/>
    <p:sldId id="268" r:id="rId12"/>
    <p:sldId id="281" r:id="rId13"/>
    <p:sldId id="278" r:id="rId14"/>
    <p:sldId id="273" r:id="rId15"/>
    <p:sldId id="283" r:id="rId16"/>
    <p:sldId id="274" r:id="rId17"/>
    <p:sldId id="270" r:id="rId18"/>
    <p:sldId id="275"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EC52D-C46A-2C6C-DB97-CB1322E0B1E9}" name="Lisa Moore" initials="LM" userId="S::Lisa.Moore@trca.ca::40a54a12-f33a-4d0c-90f4-900d989d3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415"/>
    <a:srgbClr val="57903F"/>
    <a:srgbClr val="CCCC00"/>
    <a:srgbClr val="B8D233"/>
    <a:srgbClr val="FF9900"/>
    <a:srgbClr val="F03F2B"/>
    <a:srgbClr val="344529"/>
    <a:srgbClr val="2B3922"/>
    <a:srgbClr val="2E3722"/>
    <a:srgbClr val="FCF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188" autoAdjust="0"/>
  </p:normalViewPr>
  <p:slideViewPr>
    <p:cSldViewPr snapToGrid="0">
      <p:cViewPr varScale="1">
        <p:scale>
          <a:sx n="44" d="100"/>
          <a:sy n="44" d="100"/>
        </p:scale>
        <p:origin x="1524" y="44"/>
      </p:cViewPr>
      <p:guideLst/>
    </p:cSldViewPr>
  </p:slideViewPr>
  <p:outlineViewPr>
    <p:cViewPr>
      <p:scale>
        <a:sx n="33" d="100"/>
        <a:sy n="33" d="100"/>
      </p:scale>
      <p:origin x="0" y="-3640"/>
    </p:cViewPr>
  </p:outlineViewPr>
  <p:notesTextViewPr>
    <p:cViewPr>
      <p:scale>
        <a:sx n="75" d="100"/>
        <a:sy n="75" d="100"/>
      </p:scale>
      <p:origin x="0" y="-328"/>
    </p:cViewPr>
  </p:notesTextViewPr>
  <p:sorterViewPr>
    <p:cViewPr>
      <p:scale>
        <a:sx n="100" d="100"/>
        <a:sy n="100" d="100"/>
      </p:scale>
      <p:origin x="0" y="-56"/>
    </p:cViewPr>
  </p:sorterViewPr>
  <p:notesViewPr>
    <p:cSldViewPr snapToGrid="0">
      <p:cViewPr>
        <p:scale>
          <a:sx n="51" d="100"/>
          <a:sy n="51" d="100"/>
        </p:scale>
        <p:origin x="2668" y="-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D1ED1E5-CE84-40D5-A4F8-6B7733565A4F}" type="datetimeFigureOut">
              <a:rPr lang="en-CA" smtClean="0"/>
              <a:t>2022-06-27</a:t>
            </a:fld>
            <a:endParaRPr lang="en-CA"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5CA4E08-4816-4CCF-8A04-B739992F3E0C}" type="slidenum">
              <a:rPr lang="en-CA" smtClean="0"/>
              <a:t>‹#›</a:t>
            </a:fld>
            <a:endParaRPr lang="en-CA" dirty="0"/>
          </a:p>
        </p:txBody>
      </p:sp>
    </p:spTree>
    <p:extLst>
      <p:ext uri="{BB962C8B-B14F-4D97-AF65-F5344CB8AC3E}">
        <p14:creationId xmlns:p14="http://schemas.microsoft.com/office/powerpoint/2010/main" val="343590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Composite_material" TargetMode="External"/><Relationship Id="rId13" Type="http://schemas.openxmlformats.org/officeDocument/2006/relationships/hyperlink" Target="https://en.wikipedia.org/wiki/Plumbing" TargetMode="External"/><Relationship Id="rId18" Type="http://schemas.openxmlformats.org/officeDocument/2006/relationships/hyperlink" Target="https://en.wikipedia.org/wiki/Security_engineering" TargetMode="External"/><Relationship Id="rId3" Type="http://schemas.openxmlformats.org/officeDocument/2006/relationships/hyperlink" Target="https://en.wikipedia.org/wiki/Concrete" TargetMode="External"/><Relationship Id="rId21" Type="http://schemas.openxmlformats.org/officeDocument/2006/relationships/hyperlink" Target="https://en.wikipedia.org/wiki/Waterway" TargetMode="External"/><Relationship Id="rId7" Type="http://schemas.openxmlformats.org/officeDocument/2006/relationships/hyperlink" Target="https://en.wikipedia.org/wiki/Plastics" TargetMode="External"/><Relationship Id="rId12" Type="http://schemas.openxmlformats.org/officeDocument/2006/relationships/hyperlink" Target="https://en.wikipedia.org/wiki/Fire_protection" TargetMode="External"/><Relationship Id="rId17" Type="http://schemas.openxmlformats.org/officeDocument/2006/relationships/hyperlink" Target="https://en.wikipedia.org/wiki/Communication" TargetMode="External"/><Relationship Id="rId2" Type="http://schemas.openxmlformats.org/officeDocument/2006/relationships/slide" Target="../slides/slide7.xml"/><Relationship Id="rId16" Type="http://schemas.openxmlformats.org/officeDocument/2006/relationships/hyperlink" Target="https://en.wikipedia.org/wiki/Electrical" TargetMode="External"/><Relationship Id="rId20" Type="http://schemas.openxmlformats.org/officeDocument/2006/relationships/hyperlink" Target="https://en.wikipedia.org/wiki/Transportation" TargetMode="External"/><Relationship Id="rId1" Type="http://schemas.openxmlformats.org/officeDocument/2006/relationships/notesMaster" Target="../notesMasters/notesMaster1.xml"/><Relationship Id="rId6" Type="http://schemas.openxmlformats.org/officeDocument/2006/relationships/hyperlink" Target="https://en.wikipedia.org/wiki/Wood" TargetMode="External"/><Relationship Id="rId11" Type="http://schemas.openxmlformats.org/officeDocument/2006/relationships/hyperlink" Target="https://en.wikipedia.org/wiki/Interior_design" TargetMode="External"/><Relationship Id="rId5" Type="http://schemas.openxmlformats.org/officeDocument/2006/relationships/hyperlink" Target="https://en.wikipedia.org/wiki/Metals" TargetMode="External"/><Relationship Id="rId15" Type="http://schemas.openxmlformats.org/officeDocument/2006/relationships/hyperlink" Target="https://en.wikipedia.org/wiki/Building_automation" TargetMode="External"/><Relationship Id="rId10" Type="http://schemas.openxmlformats.org/officeDocument/2006/relationships/hyperlink" Target="https://en.wikipedia.org/wiki/Finishing,_Construction" TargetMode="External"/><Relationship Id="rId19" Type="http://schemas.openxmlformats.org/officeDocument/2006/relationships/hyperlink" Target="https://en.wikipedia.org/wiki/Utilities" TargetMode="External"/><Relationship Id="rId4" Type="http://schemas.openxmlformats.org/officeDocument/2006/relationships/hyperlink" Target="https://en.wikipedia.org/wiki/Masonry" TargetMode="External"/><Relationship Id="rId9" Type="http://schemas.openxmlformats.org/officeDocument/2006/relationships/hyperlink" Target="https://en.wikipedia.org/wiki/Thermal_insulation" TargetMode="External"/><Relationship Id="rId14" Type="http://schemas.openxmlformats.org/officeDocument/2006/relationships/hyperlink" Target="https://en.wikipedia.org/wiki/HVAC" TargetMode="External"/><Relationship Id="rId22" Type="http://schemas.openxmlformats.org/officeDocument/2006/relationships/hyperlink" Target="https://en.wikipedia.org/wiki/Electricity_generati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15000"/>
              </a:lnSpc>
              <a:spcAft>
                <a:spcPts val="1021"/>
              </a:spcAft>
              <a:buFont typeface="Symbol" panose="05050102010706020507" pitchFamily="18" charset="2"/>
              <a:buChar char=""/>
            </a:pPr>
            <a:endParaRPr lang="en-CA" dirty="0">
              <a:latin typeface="Times New Roman" panose="02020603050405020304" pitchFamily="18" charset="0"/>
              <a:ea typeface="MS Mincho" panose="02020609040205080304" pitchFamily="49" charset="-128"/>
            </a:endParaRPr>
          </a:p>
          <a:p>
            <a:endParaRPr lang="en-CA" dirty="0"/>
          </a:p>
        </p:txBody>
      </p:sp>
      <p:sp>
        <p:nvSpPr>
          <p:cNvPr id="4" name="Slide Number Placeholder 3"/>
          <p:cNvSpPr>
            <a:spLocks noGrp="1"/>
          </p:cNvSpPr>
          <p:nvPr>
            <p:ph type="sldNum" sz="quarter" idx="5"/>
          </p:nvPr>
        </p:nvSpPr>
        <p:spPr/>
        <p:txBody>
          <a:bodyPr/>
          <a:lstStyle/>
          <a:p>
            <a:fld id="{65CA4E08-4816-4CCF-8A04-B739992F3E0C}" type="slidenum">
              <a:rPr lang="en-CA" smtClean="0"/>
              <a:t>1</a:t>
            </a:fld>
            <a:endParaRPr lang="en-CA" dirty="0"/>
          </a:p>
        </p:txBody>
      </p:sp>
    </p:spTree>
    <p:extLst>
      <p:ext uri="{BB962C8B-B14F-4D97-AF65-F5344CB8AC3E}">
        <p14:creationId xmlns:p14="http://schemas.microsoft.com/office/powerpoint/2010/main" val="87422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lnSpc>
                <a:spcPct val="107000"/>
              </a:lnSpc>
              <a:spcAft>
                <a:spcPts val="816"/>
              </a:spcAft>
              <a:buFont typeface="Wingdings" panose="05000000000000000000" pitchFamily="2" charset="2"/>
              <a:buChar char="§"/>
            </a:pPr>
            <a:endParaRPr lang="en-CA" sz="1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91636" indent="-291636">
              <a:lnSpc>
                <a:spcPct val="107000"/>
              </a:lnSpc>
              <a:spcAft>
                <a:spcPts val="816"/>
              </a:spcAft>
              <a:buFont typeface="Wingdings" panose="05000000000000000000" pitchFamily="2" charset="2"/>
              <a:buChar char="§"/>
            </a:pPr>
            <a:endParaRPr lang="en-CA" sz="1800" b="1" dirty="0">
              <a:solidFill>
                <a:srgbClr val="FF0000"/>
              </a:solidFill>
              <a:latin typeface="Calibri" panose="020F0502020204030204" pitchFamily="34" charset="0"/>
              <a:cs typeface="Calibri" panose="020F0502020204030204" pitchFamily="34" charset="0"/>
            </a:endParaRPr>
          </a:p>
          <a:p>
            <a:pPr marL="291636" indent="-291636">
              <a:lnSpc>
                <a:spcPct val="107000"/>
              </a:lnSpc>
              <a:spcAft>
                <a:spcPts val="816"/>
              </a:spcAft>
              <a:buFont typeface="Wingdings" panose="05000000000000000000" pitchFamily="2" charset="2"/>
              <a:buChar char="§"/>
            </a:pPr>
            <a:endParaRPr lang="en-CA" b="1" dirty="0"/>
          </a:p>
        </p:txBody>
      </p:sp>
      <p:sp>
        <p:nvSpPr>
          <p:cNvPr id="4" name="Slide Number Placeholder 3"/>
          <p:cNvSpPr>
            <a:spLocks noGrp="1"/>
          </p:cNvSpPr>
          <p:nvPr>
            <p:ph type="sldNum" sz="quarter" idx="5"/>
          </p:nvPr>
        </p:nvSpPr>
        <p:spPr/>
        <p:txBody>
          <a:bodyPr/>
          <a:lstStyle/>
          <a:p>
            <a:fld id="{65CA4E08-4816-4CCF-8A04-B739992F3E0C}" type="slidenum">
              <a:rPr lang="en-CA" smtClean="0"/>
              <a:t>10</a:t>
            </a:fld>
            <a:endParaRPr lang="en-CA" dirty="0"/>
          </a:p>
        </p:txBody>
      </p:sp>
    </p:spTree>
    <p:extLst>
      <p:ext uri="{BB962C8B-B14F-4D97-AF65-F5344CB8AC3E}">
        <p14:creationId xmlns:p14="http://schemas.microsoft.com/office/powerpoint/2010/main" val="270581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lnSpc>
                <a:spcPct val="107000"/>
              </a:lnSpc>
              <a:spcAft>
                <a:spcPts val="816"/>
              </a:spcAft>
              <a:buFont typeface="Wingdings" panose="05000000000000000000" pitchFamily="2" charset="2"/>
              <a:buChar char="§"/>
            </a:pPr>
            <a:r>
              <a:rPr lang="en-CA" b="1" dirty="0">
                <a:solidFill>
                  <a:srgbClr val="FF0000"/>
                </a:solidFill>
                <a:latin typeface="Calibri" panose="020F0502020204030204" pitchFamily="34" charset="0"/>
                <a:ea typeface="Calibri" panose="020F0502020204030204" pitchFamily="34" charset="0"/>
                <a:cs typeface="Calibri" panose="020F0502020204030204" pitchFamily="34" charset="0"/>
              </a:rPr>
              <a:t>Division 00 &amp; 01 are intended to be edited for project specific use. </a:t>
            </a:r>
            <a:endParaRPr lang="en-CA" b="1" dirty="0">
              <a:latin typeface="Calibri" panose="020F0502020204030204" pitchFamily="34" charset="0"/>
              <a:ea typeface="Calibri" panose="020F0502020204030204" pitchFamily="34" charset="0"/>
              <a:cs typeface="Arial" panose="020B0604020202020204" pitchFamily="34" charset="0"/>
            </a:endParaRPr>
          </a:p>
          <a:p>
            <a:pPr marL="291636" indent="-291636">
              <a:lnSpc>
                <a:spcPct val="107000"/>
              </a:lnSpc>
              <a:spcAft>
                <a:spcPts val="816"/>
              </a:spcAft>
              <a:buFont typeface="Wingdings" panose="05000000000000000000" pitchFamily="2" charset="2"/>
              <a:buChar char="§"/>
            </a:pPr>
            <a:r>
              <a:rPr lang="en-CA" b="1" dirty="0">
                <a:solidFill>
                  <a:srgbClr val="FF0000"/>
                </a:solidFill>
                <a:latin typeface="Calibri" panose="020F0502020204030204" pitchFamily="34" charset="0"/>
                <a:ea typeface="Calibri" panose="020F0502020204030204" pitchFamily="34" charset="0"/>
                <a:cs typeface="Calibri" panose="020F0502020204030204" pitchFamily="34" charset="0"/>
              </a:rPr>
              <a:t>You should select sections that will be applicable to a given project and edit them, if required, to suit the project, nature of the work, and site. </a:t>
            </a:r>
          </a:p>
          <a:p>
            <a:pPr marL="291636" indent="-291636">
              <a:lnSpc>
                <a:spcPct val="107000"/>
              </a:lnSpc>
              <a:spcAft>
                <a:spcPts val="816"/>
              </a:spcAft>
              <a:buFont typeface="Wingdings" panose="05000000000000000000" pitchFamily="2" charset="2"/>
              <a:buChar char="§"/>
            </a:pPr>
            <a:r>
              <a:rPr lang="en-CA" b="1" dirty="0">
                <a:solidFill>
                  <a:srgbClr val="FF0000"/>
                </a:solidFill>
                <a:latin typeface="Calibri" panose="020F0502020204030204" pitchFamily="34" charset="0"/>
                <a:ea typeface="Calibri" panose="020F0502020204030204" pitchFamily="34" charset="0"/>
                <a:cs typeface="Calibri" panose="020F0502020204030204" pitchFamily="34" charset="0"/>
              </a:rPr>
              <a:t>You can delete division 01 sections that are not required for your project. </a:t>
            </a:r>
          </a:p>
          <a:p>
            <a:pPr marL="291636" indent="-291636">
              <a:lnSpc>
                <a:spcPct val="107000"/>
              </a:lnSpc>
              <a:spcAft>
                <a:spcPts val="816"/>
              </a:spcAft>
              <a:buFont typeface="Wingdings" panose="05000000000000000000" pitchFamily="2" charset="2"/>
              <a:buChar char="§"/>
            </a:pPr>
            <a:r>
              <a:rPr lang="en-GB" b="1" dirty="0">
                <a:latin typeface="Calibri" panose="020F0502020204030204" pitchFamily="34" charset="0"/>
                <a:ea typeface="MS Mincho" panose="02020609040205080304" pitchFamily="49" charset="-128"/>
              </a:rPr>
              <a:t>Square brackets,  </a:t>
            </a:r>
            <a:r>
              <a:rPr lang="en-GB" b="1" dirty="0">
                <a:highlight>
                  <a:srgbClr val="FFFF00"/>
                </a:highlight>
                <a:latin typeface="Calibri" panose="020F0502020204030204" pitchFamily="34" charset="0"/>
                <a:ea typeface="MS Mincho" panose="02020609040205080304" pitchFamily="49" charset="-128"/>
              </a:rPr>
              <a:t>highlighted text </a:t>
            </a:r>
            <a:r>
              <a:rPr lang="en-GB" b="1" dirty="0">
                <a:latin typeface="Calibri" panose="020F0502020204030204" pitchFamily="34" charset="0"/>
                <a:ea typeface="MS Mincho" panose="02020609040205080304" pitchFamily="49" charset="-128"/>
              </a:rPr>
              <a:t>and </a:t>
            </a:r>
            <a:r>
              <a:rPr lang="en-GB" b="1" dirty="0">
                <a:solidFill>
                  <a:srgbClr val="FF0000"/>
                </a:solidFill>
                <a:latin typeface="Calibri" panose="020F0502020204030204" pitchFamily="34" charset="0"/>
                <a:ea typeface="MS Mincho" panose="02020609040205080304" pitchFamily="49" charset="-128"/>
              </a:rPr>
              <a:t>red text </a:t>
            </a:r>
            <a:r>
              <a:rPr lang="en-GB" b="1" dirty="0">
                <a:latin typeface="Calibri" panose="020F0502020204030204" pitchFamily="34" charset="0"/>
                <a:ea typeface="MS Mincho" panose="02020609040205080304" pitchFamily="49" charset="-128"/>
              </a:rPr>
              <a:t>appear throughout the document to indicate notes to staff and user project specific choices to assist with the editing process and must be removed so not to appear  in the final RFT that will be sent/posted;</a:t>
            </a:r>
          </a:p>
          <a:p>
            <a:pPr marL="291636" indent="-291636">
              <a:lnSpc>
                <a:spcPct val="107000"/>
              </a:lnSpc>
              <a:spcAft>
                <a:spcPts val="816"/>
              </a:spcAft>
              <a:buFont typeface="Wingdings" panose="05000000000000000000" pitchFamily="2" charset="2"/>
              <a:buChar char="§"/>
            </a:pPr>
            <a:r>
              <a:rPr lang="en-GB" b="1" dirty="0">
                <a:latin typeface="Calibri" panose="020F0502020204030204" pitchFamily="34" charset="0"/>
                <a:ea typeface="MS Mincho" panose="02020609040205080304" pitchFamily="49" charset="-128"/>
              </a:rPr>
              <a:t>Please let me know if you have any feedback  and also any feedback you might receive from vendors.</a:t>
            </a:r>
          </a:p>
        </p:txBody>
      </p:sp>
      <p:sp>
        <p:nvSpPr>
          <p:cNvPr id="4" name="Slide Number Placeholder 3"/>
          <p:cNvSpPr>
            <a:spLocks noGrp="1"/>
          </p:cNvSpPr>
          <p:nvPr>
            <p:ph type="sldNum" sz="quarter" idx="5"/>
          </p:nvPr>
        </p:nvSpPr>
        <p:spPr/>
        <p:txBody>
          <a:bodyPr/>
          <a:lstStyle/>
          <a:p>
            <a:fld id="{65CA4E08-4816-4CCF-8A04-B739992F3E0C}" type="slidenum">
              <a:rPr lang="en-CA" smtClean="0"/>
              <a:t>11</a:t>
            </a:fld>
            <a:endParaRPr lang="en-CA" dirty="0"/>
          </a:p>
        </p:txBody>
      </p:sp>
    </p:spTree>
    <p:extLst>
      <p:ext uri="{BB962C8B-B14F-4D97-AF65-F5344CB8AC3E}">
        <p14:creationId xmlns:p14="http://schemas.microsoft.com/office/powerpoint/2010/main" val="3697126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CA" dirty="0"/>
              <a:t>The resources listed are available to staff and are located on the procurement hub space and will give you a more in-depth understanding of CCDC 2 2020, MasterFormat and Division 00 and 01. </a:t>
            </a:r>
          </a:p>
          <a:p>
            <a:pPr marL="174982" indent="-174982">
              <a:buFont typeface="Arial" panose="020B0604020202020204" pitchFamily="34" charset="0"/>
              <a:buChar char="•"/>
            </a:pPr>
            <a:r>
              <a:rPr lang="en-CA" dirty="0"/>
              <a:t>The guide to CCDC 2 is dated 2008 but is the most recent one. </a:t>
            </a:r>
          </a:p>
        </p:txBody>
      </p:sp>
      <p:sp>
        <p:nvSpPr>
          <p:cNvPr id="4" name="Slide Number Placeholder 3"/>
          <p:cNvSpPr>
            <a:spLocks noGrp="1"/>
          </p:cNvSpPr>
          <p:nvPr>
            <p:ph type="sldNum" sz="quarter" idx="5"/>
          </p:nvPr>
        </p:nvSpPr>
        <p:spPr/>
        <p:txBody>
          <a:bodyPr/>
          <a:lstStyle/>
          <a:p>
            <a:fld id="{65CA4E08-4816-4CCF-8A04-B739992F3E0C}" type="slidenum">
              <a:rPr lang="en-CA" smtClean="0"/>
              <a:t>12</a:t>
            </a:fld>
            <a:endParaRPr lang="en-CA" dirty="0"/>
          </a:p>
        </p:txBody>
      </p:sp>
    </p:spTree>
    <p:extLst>
      <p:ext uri="{BB962C8B-B14F-4D97-AF65-F5344CB8AC3E}">
        <p14:creationId xmlns:p14="http://schemas.microsoft.com/office/powerpoint/2010/main" val="1732769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5CA4E08-4816-4CCF-8A04-B739992F3E0C}" type="slidenum">
              <a:rPr lang="en-CA" smtClean="0"/>
              <a:t>13</a:t>
            </a:fld>
            <a:endParaRPr lang="en-CA" dirty="0"/>
          </a:p>
        </p:txBody>
      </p:sp>
    </p:spTree>
    <p:extLst>
      <p:ext uri="{BB962C8B-B14F-4D97-AF65-F5344CB8AC3E}">
        <p14:creationId xmlns:p14="http://schemas.microsoft.com/office/powerpoint/2010/main" val="129394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Wingdings" panose="05000000000000000000" pitchFamily="2" charset="2"/>
              <a:buChar char="§"/>
              <a:defRPr/>
            </a:pPr>
            <a:endParaRPr lang="en-CA" dirty="0">
              <a:latin typeface="Times New Roman" panose="02020603050405020304" pitchFamily="18" charset="0"/>
              <a:ea typeface="MS Mincho" panose="02020609040205080304" pitchFamily="49" charset="-128"/>
            </a:endParaRPr>
          </a:p>
          <a:p>
            <a:pPr marL="174982" indent="-174982">
              <a:buFont typeface="Wingdings" panose="05000000000000000000" pitchFamily="2" charset="2"/>
              <a:buChar char="§"/>
            </a:pPr>
            <a:endParaRPr lang="en-CA" dirty="0"/>
          </a:p>
        </p:txBody>
      </p:sp>
      <p:sp>
        <p:nvSpPr>
          <p:cNvPr id="4" name="Slide Number Placeholder 3"/>
          <p:cNvSpPr>
            <a:spLocks noGrp="1"/>
          </p:cNvSpPr>
          <p:nvPr>
            <p:ph type="sldNum" sz="quarter" idx="5"/>
          </p:nvPr>
        </p:nvSpPr>
        <p:spPr/>
        <p:txBody>
          <a:bodyPr/>
          <a:lstStyle/>
          <a:p>
            <a:fld id="{65CA4E08-4816-4CCF-8A04-B739992F3E0C}" type="slidenum">
              <a:rPr lang="en-CA" smtClean="0"/>
              <a:t>2</a:t>
            </a:fld>
            <a:endParaRPr lang="en-CA" dirty="0"/>
          </a:p>
        </p:txBody>
      </p:sp>
    </p:spTree>
    <p:extLst>
      <p:ext uri="{BB962C8B-B14F-4D97-AF65-F5344CB8AC3E}">
        <p14:creationId xmlns:p14="http://schemas.microsoft.com/office/powerpoint/2010/main" val="3536555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Wingdings" panose="05000000000000000000" pitchFamily="2" charset="2"/>
              <a:buChar char="§"/>
              <a:defRPr/>
            </a:pPr>
            <a:r>
              <a:rPr lang="en-CA" b="1" dirty="0">
                <a:solidFill>
                  <a:srgbClr val="272425"/>
                </a:solidFill>
                <a:latin typeface="Arial" panose="020B0604020202020204" pitchFamily="34" charset="0"/>
                <a:ea typeface="Calibri" panose="020F0502020204030204" pitchFamily="34" charset="0"/>
                <a:cs typeface="Times New Roman" panose="02020603050405020304" pitchFamily="18" charset="0"/>
              </a:rPr>
              <a:t>This information session a</a:t>
            </a:r>
            <a:r>
              <a:rPr lang="en-CA" b="1" dirty="0">
                <a:solidFill>
                  <a:srgbClr val="272425"/>
                </a:solidFill>
                <a:effectLst/>
                <a:latin typeface="Arial" panose="020B0604020202020204" pitchFamily="34" charset="0"/>
                <a:ea typeface="Calibri" panose="020F0502020204030204" pitchFamily="34" charset="0"/>
                <a:cs typeface="Times New Roman" panose="02020603050405020304" pitchFamily="18" charset="0"/>
              </a:rPr>
              <a:t>ims to …..(bullet points in slide)</a:t>
            </a:r>
          </a:p>
          <a:p>
            <a:pPr marL="174982" indent="-174982" defTabSz="933237">
              <a:buFont typeface="Wingdings" panose="05000000000000000000" pitchFamily="2" charset="2"/>
              <a:buChar char="§"/>
              <a:defRPr/>
            </a:pPr>
            <a:r>
              <a:rPr lang="en-CA" b="1" dirty="0">
                <a:solidFill>
                  <a:srgbClr val="272425"/>
                </a:solidFill>
                <a:effectLst/>
                <a:latin typeface="Arial" panose="020B0604020202020204" pitchFamily="34" charset="0"/>
                <a:ea typeface="Calibri" panose="020F0502020204030204" pitchFamily="34" charset="0"/>
                <a:cs typeface="Times New Roman" panose="02020603050405020304" pitchFamily="18" charset="0"/>
              </a:rPr>
              <a:t>Give staff a general idea, it does not offer a detailed explanation encompassing all aspects of the subject. </a:t>
            </a:r>
          </a:p>
          <a:p>
            <a:pPr marL="174982" indent="-174982" defTabSz="933237">
              <a:buFont typeface="Wingdings" panose="05000000000000000000" pitchFamily="2" charset="2"/>
              <a:buChar char="§"/>
              <a:defRPr/>
            </a:pPr>
            <a:r>
              <a:rPr lang="en-CA" b="1" dirty="0">
                <a:solidFill>
                  <a:srgbClr val="272425"/>
                </a:solidFill>
                <a:effectLst/>
                <a:latin typeface="Arial" panose="020B0604020202020204" pitchFamily="34" charset="0"/>
                <a:ea typeface="Calibri" panose="020F0502020204030204" pitchFamily="34" charset="0"/>
                <a:cs typeface="Times New Roman" panose="02020603050405020304" pitchFamily="18" charset="0"/>
              </a:rPr>
              <a:t>Staff </a:t>
            </a:r>
            <a:r>
              <a:rPr lang="en-CA" b="1" dirty="0">
                <a:solidFill>
                  <a:srgbClr val="272425"/>
                </a:solidFill>
                <a:effectLst/>
                <a:latin typeface="Arial" panose="020B0604020202020204" pitchFamily="34" charset="0"/>
                <a:ea typeface="Calibri" panose="020F0502020204030204" pitchFamily="34" charset="0"/>
              </a:rPr>
              <a:t>should review the resources offered by </a:t>
            </a:r>
            <a:r>
              <a:rPr lang="en-CA" b="1" dirty="0">
                <a:solidFill>
                  <a:srgbClr val="ED1C24"/>
                </a:solidFill>
                <a:latin typeface="Arial" panose="020B0604020202020204" pitchFamily="34" charset="0"/>
                <a:ea typeface="Calibri" panose="020F0502020204030204" pitchFamily="34" charset="0"/>
                <a:cs typeface="Times New Roman" panose="02020603050405020304" pitchFamily="18" charset="0"/>
              </a:rPr>
              <a:t>Construction Specifications Canada (CSC)</a:t>
            </a:r>
            <a:r>
              <a:rPr lang="en-CA" b="1" dirty="0">
                <a:solidFill>
                  <a:srgbClr val="272425"/>
                </a:solidFill>
                <a:effectLst/>
                <a:latin typeface="Arial" panose="020B0604020202020204" pitchFamily="34" charset="0"/>
                <a:ea typeface="Calibri" panose="020F0502020204030204" pitchFamily="34" charset="0"/>
              </a:rPr>
              <a:t> for a more in-depth explanation.</a:t>
            </a:r>
          </a:p>
          <a:p>
            <a:pPr marL="174982" indent="-174982" defTabSz="933237">
              <a:buFont typeface="Wingdings" panose="05000000000000000000" pitchFamily="2" charset="2"/>
              <a:buChar char="§"/>
              <a:defRPr/>
            </a:pPr>
            <a:r>
              <a:rPr lang="en-CA" b="1" dirty="0">
                <a:solidFill>
                  <a:srgbClr val="272425"/>
                </a:solidFill>
                <a:effectLst/>
                <a:latin typeface="Arial" panose="020B0604020202020204" pitchFamily="34" charset="0"/>
                <a:ea typeface="Calibri" panose="020F0502020204030204" pitchFamily="34" charset="0"/>
                <a:cs typeface="Times New Roman" panose="02020603050405020304" pitchFamily="18" charset="0"/>
              </a:rPr>
              <a:t>Give a general overview of the Format used to develop the template which was CCDC MasterFormat.</a:t>
            </a:r>
            <a:endParaRPr lang="en-CA" b="1" dirty="0">
              <a:effectLst/>
              <a:latin typeface="Calibri" panose="020F0502020204030204" pitchFamily="34" charset="0"/>
              <a:ea typeface="Calibri" panose="020F0502020204030204" pitchFamily="34" charset="0"/>
              <a:cs typeface="Times New Roman" panose="02020603050405020304" pitchFamily="18" charset="0"/>
            </a:endParaRPr>
          </a:p>
          <a:p>
            <a:pPr marL="174982" indent="-174982" defTabSz="933237">
              <a:buFont typeface="Wingdings" panose="05000000000000000000" pitchFamily="2" charset="2"/>
              <a:buChar char="§"/>
              <a:defRPr/>
            </a:pPr>
            <a:endParaRPr lang="en-US" b="1" dirty="0"/>
          </a:p>
          <a:p>
            <a:pPr defTabSz="933237">
              <a:defRPr/>
            </a:pPr>
            <a:endParaRPr lang="en-US" b="1" dirty="0"/>
          </a:p>
          <a:p>
            <a:endParaRPr lang="en-CA" dirty="0"/>
          </a:p>
        </p:txBody>
      </p:sp>
      <p:sp>
        <p:nvSpPr>
          <p:cNvPr id="4" name="Slide Number Placeholder 3"/>
          <p:cNvSpPr>
            <a:spLocks noGrp="1"/>
          </p:cNvSpPr>
          <p:nvPr>
            <p:ph type="sldNum" sz="quarter" idx="5"/>
          </p:nvPr>
        </p:nvSpPr>
        <p:spPr/>
        <p:txBody>
          <a:bodyPr/>
          <a:lstStyle/>
          <a:p>
            <a:fld id="{65CA4E08-4816-4CCF-8A04-B739992F3E0C}" type="slidenum">
              <a:rPr lang="en-CA" smtClean="0"/>
              <a:t>3</a:t>
            </a:fld>
            <a:endParaRPr lang="en-CA" dirty="0"/>
          </a:p>
        </p:txBody>
      </p:sp>
    </p:spTree>
    <p:extLst>
      <p:ext uri="{BB962C8B-B14F-4D97-AF65-F5344CB8AC3E}">
        <p14:creationId xmlns:p14="http://schemas.microsoft.com/office/powerpoint/2010/main" val="3142692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sz="1400" b="1" dirty="0"/>
              <a:t>CCDC 2 – 2008 was updated because of changes to the Construction Act (payment legislation- prompt payment) in 2019 </a:t>
            </a:r>
            <a:endParaRPr lang="en-CA" sz="1400" b="1" dirty="0">
              <a:solidFill>
                <a:srgbClr val="3A3A3A"/>
              </a:solidFill>
              <a:latin typeface="GWLGBW-Lt"/>
            </a:endParaRPr>
          </a:p>
          <a:p>
            <a:pPr marL="174982" indent="-174982">
              <a:buFont typeface="Arial" panose="020B0604020202020204" pitchFamily="34" charset="0"/>
              <a:buChar char="•"/>
            </a:pPr>
            <a:r>
              <a:rPr lang="en-CA" sz="1400" b="1" dirty="0">
                <a:solidFill>
                  <a:srgbClr val="3A3A3A"/>
                </a:solidFill>
                <a:latin typeface="GWLGBW-Lt"/>
              </a:rPr>
              <a:t>The new CCDC 2 2020 updates the standard form contract to include prompt payment</a:t>
            </a:r>
          </a:p>
          <a:p>
            <a:pPr marL="174982" indent="-174982">
              <a:buFont typeface="Arial" panose="020B0604020202020204" pitchFamily="34" charset="0"/>
              <a:buChar char="•"/>
            </a:pPr>
            <a:r>
              <a:rPr lang="en-CA" sz="1400" b="1" dirty="0">
                <a:solidFill>
                  <a:srgbClr val="3A3A3A"/>
                </a:solidFill>
                <a:latin typeface="GWLGBW-Lt"/>
              </a:rPr>
              <a:t>Fortunately, most of the familiar section numbers of the CCDC 2 contract were preserved.</a:t>
            </a:r>
          </a:p>
          <a:p>
            <a:pPr marL="174982" marR="0" lvl="0" indent="-1749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400" b="1" dirty="0">
                <a:solidFill>
                  <a:srgbClr val="000000"/>
                </a:solidFill>
                <a:latin typeface="Roboto" panose="02000000000000000000" pitchFamily="2" charset="0"/>
              </a:rPr>
              <a:t>Some of the changes include: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400" b="1" dirty="0">
              <a:solidFill>
                <a:srgbClr val="000000"/>
              </a:solidFill>
              <a:latin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CA" sz="1400" b="1" dirty="0">
                <a:solidFill>
                  <a:srgbClr val="000000"/>
                </a:solidFill>
                <a:latin typeface="Roboto" panose="02000000000000000000" pitchFamily="2" charset="0"/>
              </a:rPr>
              <a:t>The introduction of the new “Ready-for-Takeover” project milestone.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CA" sz="1400" b="1" dirty="0">
                <a:solidFill>
                  <a:srgbClr val="000000"/>
                </a:solidFill>
                <a:latin typeface="Roboto" panose="02000000000000000000" pitchFamily="2" charset="0"/>
              </a:rPr>
              <a:t>The potential for early occupancy of the Work by the Owner.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CA" sz="1400" b="1" dirty="0">
                <a:solidFill>
                  <a:srgbClr val="000000"/>
                </a:solidFill>
                <a:latin typeface="Roboto" panose="02000000000000000000" pitchFamily="2" charset="0"/>
              </a:rPr>
              <a:t>The alignment of the payment process and terms with prompt payment legislation.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CA" sz="2000" b="1" i="0" dirty="0">
                <a:solidFill>
                  <a:srgbClr val="000000"/>
                </a:solidFill>
                <a:effectLst/>
                <a:latin typeface="proxima-nova"/>
              </a:rPr>
              <a:t>Under the new CCDC 2, the Contractor is responsible for health and safety AND the Owner is now also responsible for complying with health and safety requirements.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CA" sz="2000" b="1" i="0" dirty="0">
                <a:solidFill>
                  <a:srgbClr val="000000"/>
                </a:solidFill>
                <a:effectLst/>
                <a:latin typeface="proxima-nova"/>
              </a:rPr>
              <a:t>Limits for general liability insurance increased from $5M to $10M; and Limits for automobile and aircraft insurance increased from $5M to $10M;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CA" sz="1400" b="1" dirty="0">
                <a:solidFill>
                  <a:srgbClr val="000000"/>
                </a:solidFill>
                <a:latin typeface="Roboto" panose="02000000000000000000" pitchFamily="2" charset="0"/>
              </a:rPr>
              <a:t>And some clauses have been relocated provisions in Division 1 of the specifications</a:t>
            </a:r>
            <a:endParaRPr lang="en-CA" sz="1050" b="1" dirty="0">
              <a:latin typeface="Times New Roman" panose="02020603050405020304" pitchFamily="18" charset="0"/>
              <a:ea typeface="MS Mincho" panose="02020609040205080304" pitchFamily="49" charset="-128"/>
            </a:endParaRPr>
          </a:p>
          <a:p>
            <a:pPr marL="174982" indent="-174982">
              <a:buFont typeface="Arial" panose="020B0604020202020204" pitchFamily="34" charset="0"/>
              <a:buChar char="•"/>
            </a:pPr>
            <a:endParaRPr lang="en-CA" sz="1400" b="1" dirty="0"/>
          </a:p>
          <a:p>
            <a:pPr marL="174982" indent="-174982">
              <a:buFont typeface="Arial" panose="020B0604020202020204" pitchFamily="34" charset="0"/>
              <a:buChar char="•"/>
            </a:pPr>
            <a:endParaRPr lang="en-CA" sz="1400" b="1" dirty="0"/>
          </a:p>
        </p:txBody>
      </p:sp>
      <p:sp>
        <p:nvSpPr>
          <p:cNvPr id="4" name="Slide Number Placeholder 3"/>
          <p:cNvSpPr>
            <a:spLocks noGrp="1"/>
          </p:cNvSpPr>
          <p:nvPr>
            <p:ph type="sldNum" sz="quarter" idx="5"/>
          </p:nvPr>
        </p:nvSpPr>
        <p:spPr/>
        <p:txBody>
          <a:bodyPr/>
          <a:lstStyle/>
          <a:p>
            <a:fld id="{65CA4E08-4816-4CCF-8A04-B739992F3E0C}" type="slidenum">
              <a:rPr lang="en-CA" smtClean="0"/>
              <a:t>4</a:t>
            </a:fld>
            <a:endParaRPr lang="en-CA" dirty="0"/>
          </a:p>
        </p:txBody>
      </p:sp>
    </p:spTree>
    <p:extLst>
      <p:ext uri="{BB962C8B-B14F-4D97-AF65-F5344CB8AC3E}">
        <p14:creationId xmlns:p14="http://schemas.microsoft.com/office/powerpoint/2010/main" val="384025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pPr marL="174982" indent="-174982">
              <a:buFont typeface="Arial" panose="020B0604020202020204" pitchFamily="34" charset="0"/>
              <a:buChar char="•"/>
            </a:pPr>
            <a:r>
              <a:rPr lang="en-US" sz="1600" b="1" dirty="0"/>
              <a:t>Contains all the information that was in the previous template it just formatted differently based on </a:t>
            </a:r>
            <a:r>
              <a:rPr lang="en-US" sz="1600" b="1" dirty="0" err="1"/>
              <a:t>MasterFormat</a:t>
            </a:r>
            <a:endParaRPr lang="en-US" sz="1600" b="1" dirty="0"/>
          </a:p>
          <a:p>
            <a:pPr marL="174982" marR="0" lvl="0" indent="-174982" algn="l" defTabSz="93323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200" b="1" dirty="0">
                <a:latin typeface="Segoe UI" panose="020B0502040204020203" pitchFamily="34" charset="0"/>
              </a:rPr>
              <a:t>The purpose of using MasterFormat is to assist users in organizing information into distinct groups when creating contract documents;</a:t>
            </a:r>
          </a:p>
          <a:p>
            <a:pPr marL="174982" marR="0" lvl="0" indent="-174982" algn="l" defTabSz="93323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b="1" dirty="0"/>
              <a:t>It’s an overall  list of divisions and section numbers with associated titles to organize information about construction requirement/specification and associated processes;</a:t>
            </a:r>
          </a:p>
          <a:p>
            <a:pPr algn="l"/>
            <a:r>
              <a:rPr lang="en-CA" sz="1800" b="0" i="0" u="none" strike="noStrike" baseline="0" dirty="0">
                <a:solidFill>
                  <a:srgbClr val="000000"/>
                </a:solidFill>
                <a:latin typeface="Times New Roman" panose="02020603050405020304" pitchFamily="18" charset="0"/>
              </a:rPr>
              <a:t>ORGANIZATION AND PRESENTATION</a:t>
            </a:r>
          </a:p>
          <a:p>
            <a:pPr algn="l"/>
            <a:r>
              <a:rPr lang="en-CA" sz="1800" b="0" i="0" u="none" strike="noStrike" baseline="0" dirty="0">
                <a:solidFill>
                  <a:srgbClr val="000000"/>
                </a:solidFill>
                <a:latin typeface="Times New Roman" panose="02020603050405020304" pitchFamily="18" charset="0"/>
              </a:rPr>
              <a:t>.1 MasterFormat</a:t>
            </a:r>
          </a:p>
          <a:p>
            <a:pPr algn="l"/>
            <a:r>
              <a:rPr lang="en-CA" sz="1800" b="0" i="0" u="none" strike="noStrike" baseline="0" dirty="0">
                <a:solidFill>
                  <a:srgbClr val="000000"/>
                </a:solidFill>
                <a:latin typeface="Times New Roman" panose="02020603050405020304" pitchFamily="18" charset="0"/>
              </a:rPr>
              <a:t>The </a:t>
            </a:r>
            <a:r>
              <a:rPr lang="en-CA" sz="1800" b="0" i="1" u="none" strike="noStrike" baseline="0" dirty="0">
                <a:solidFill>
                  <a:srgbClr val="000000"/>
                </a:solidFill>
                <a:latin typeface="Times New Roman" panose="02020603050405020304" pitchFamily="18" charset="0"/>
              </a:rPr>
              <a:t>CCDC Master Specifications for Division 00 and Division 01 </a:t>
            </a:r>
            <a:r>
              <a:rPr lang="en-CA" sz="1800" b="0" i="0" u="none" strike="noStrike" baseline="0" dirty="0">
                <a:solidFill>
                  <a:srgbClr val="000000"/>
                </a:solidFill>
                <a:latin typeface="Times New Roman" panose="02020603050405020304" pitchFamily="18" charset="0"/>
              </a:rPr>
              <a:t>are organized into</a:t>
            </a:r>
          </a:p>
          <a:p>
            <a:pPr algn="l"/>
            <a:r>
              <a:rPr lang="en-CA" sz="1800" b="0" i="0" u="none" strike="noStrike" baseline="0" dirty="0">
                <a:solidFill>
                  <a:srgbClr val="000000"/>
                </a:solidFill>
                <a:latin typeface="Times New Roman" panose="02020603050405020304" pitchFamily="18" charset="0"/>
              </a:rPr>
              <a:t>Sections according to </a:t>
            </a:r>
            <a:r>
              <a:rPr lang="en-CA" sz="1800" b="0" i="1" u="none" strike="noStrike" baseline="0" dirty="0">
                <a:solidFill>
                  <a:srgbClr val="000000"/>
                </a:solidFill>
                <a:latin typeface="Times New Roman" panose="02020603050405020304" pitchFamily="18" charset="0"/>
              </a:rPr>
              <a:t>MasterFormat</a:t>
            </a:r>
            <a:r>
              <a:rPr lang="en-CA" sz="1800" b="0" i="0" u="none" strike="noStrike" baseline="0" dirty="0">
                <a:solidFill>
                  <a:srgbClr val="000000"/>
                </a:solidFill>
                <a:latin typeface="Times New Roman" panose="02020603050405020304" pitchFamily="18" charset="0"/>
              </a:rPr>
              <a:t>. </a:t>
            </a:r>
            <a:r>
              <a:rPr lang="en-CA" sz="1800" b="0" i="1" u="none" strike="noStrike" baseline="0" dirty="0">
                <a:solidFill>
                  <a:srgbClr val="000000"/>
                </a:solidFill>
                <a:latin typeface="Times New Roman" panose="02020603050405020304" pitchFamily="18" charset="0"/>
              </a:rPr>
              <a:t>MasterFormat </a:t>
            </a:r>
            <a:r>
              <a:rPr lang="en-CA" sz="1800" b="0" i="0" u="none" strike="noStrike" baseline="0" dirty="0">
                <a:solidFill>
                  <a:srgbClr val="000000"/>
                </a:solidFill>
                <a:latin typeface="Times New Roman" panose="02020603050405020304" pitchFamily="18" charset="0"/>
              </a:rPr>
              <a:t>is the North American standard that</a:t>
            </a:r>
          </a:p>
          <a:p>
            <a:pPr algn="l"/>
            <a:r>
              <a:rPr lang="en-CA" sz="1800" b="0" i="0" u="none" strike="noStrike" baseline="0" dirty="0">
                <a:solidFill>
                  <a:srgbClr val="000000"/>
                </a:solidFill>
                <a:latin typeface="Times New Roman" panose="02020603050405020304" pitchFamily="18" charset="0"/>
              </a:rPr>
              <a:t>provides a master list of numbers and titles for organizing construction information in a</a:t>
            </a:r>
          </a:p>
          <a:p>
            <a:pPr algn="l"/>
            <a:r>
              <a:rPr lang="en-CA" sz="1800" b="0" i="0" u="none" strike="noStrike" baseline="0" dirty="0">
                <a:solidFill>
                  <a:srgbClr val="000000"/>
                </a:solidFill>
                <a:latin typeface="Times New Roman" panose="02020603050405020304" pitchFamily="18" charset="0"/>
              </a:rPr>
              <a:t>standardized sequence. </a:t>
            </a:r>
            <a:r>
              <a:rPr lang="en-CA" sz="1800" b="0" i="1" u="none" strike="noStrike" baseline="0" dirty="0">
                <a:solidFill>
                  <a:srgbClr val="000000"/>
                </a:solidFill>
                <a:latin typeface="Times New Roman" panose="02020603050405020304" pitchFamily="18" charset="0"/>
              </a:rPr>
              <a:t>MasterFormat </a:t>
            </a:r>
            <a:r>
              <a:rPr lang="en-CA" sz="1800" b="0" i="0" u="none" strike="noStrike" baseline="0" dirty="0">
                <a:solidFill>
                  <a:srgbClr val="000000"/>
                </a:solidFill>
                <a:latin typeface="Times New Roman" panose="02020603050405020304" pitchFamily="18" charset="0"/>
              </a:rPr>
              <a:t>may be obtained at </a:t>
            </a:r>
            <a:r>
              <a:rPr lang="en-CA" sz="1800" b="0" i="0" u="none" strike="noStrike" baseline="0" dirty="0">
                <a:solidFill>
                  <a:srgbClr val="0000FF"/>
                </a:solidFill>
                <a:latin typeface="Times New Roman" panose="02020603050405020304" pitchFamily="18" charset="0"/>
              </a:rPr>
              <a:t>www.MasterFormat.com</a:t>
            </a:r>
            <a:r>
              <a:rPr lang="en-CA" sz="1800" b="0" i="0" u="none" strike="noStrike" baseline="0" dirty="0">
                <a:solidFill>
                  <a:srgbClr val="000000"/>
                </a:solidFill>
                <a:latin typeface="Times New Roman" panose="02020603050405020304" pitchFamily="18" charset="0"/>
              </a:rPr>
              <a:t>.</a:t>
            </a:r>
          </a:p>
          <a:p>
            <a:pPr algn="l"/>
            <a:r>
              <a:rPr lang="en-CA" sz="1800" b="0" i="1" u="none" strike="noStrike" baseline="0" dirty="0">
                <a:solidFill>
                  <a:srgbClr val="000000"/>
                </a:solidFill>
                <a:latin typeface="Times New Roman" panose="02020603050405020304" pitchFamily="18" charset="0"/>
              </a:rPr>
              <a:t>MasterFormat </a:t>
            </a:r>
            <a:r>
              <a:rPr lang="en-CA" sz="1800" b="0" i="0" u="none" strike="noStrike" baseline="0" dirty="0">
                <a:solidFill>
                  <a:srgbClr val="000000"/>
                </a:solidFill>
                <a:latin typeface="Times New Roman" panose="02020603050405020304" pitchFamily="18" charset="0"/>
              </a:rPr>
              <a:t>titles and numbers are organized into basic groupings of related</a:t>
            </a:r>
          </a:p>
          <a:p>
            <a:pPr algn="l"/>
            <a:r>
              <a:rPr lang="en-CA" sz="1800" b="0" i="0" u="none" strike="noStrike" baseline="0" dirty="0">
                <a:solidFill>
                  <a:srgbClr val="000000"/>
                </a:solidFill>
                <a:latin typeface="Times New Roman" panose="02020603050405020304" pitchFamily="18" charset="0"/>
              </a:rPr>
              <a:t>construction information called divisions and sections. Each division is identified by a</a:t>
            </a:r>
          </a:p>
          <a:p>
            <a:pPr algn="l"/>
            <a:r>
              <a:rPr lang="en-CA" sz="1800" b="0" i="0" u="none" strike="noStrike" baseline="0" dirty="0">
                <a:solidFill>
                  <a:srgbClr val="000000"/>
                </a:solidFill>
                <a:latin typeface="Times New Roman" panose="02020603050405020304" pitchFamily="18" charset="0"/>
              </a:rPr>
              <a:t>fixed number and title indicating the location of a primary element of the system, e.g.</a:t>
            </a:r>
          </a:p>
          <a:p>
            <a:pPr algn="l"/>
            <a:r>
              <a:rPr lang="en-CA" sz="1800" b="0" i="0" u="none" strike="noStrike" baseline="0" dirty="0">
                <a:solidFill>
                  <a:srgbClr val="000000"/>
                </a:solidFill>
                <a:latin typeface="Times New Roman" panose="02020603050405020304" pitchFamily="18" charset="0"/>
              </a:rPr>
              <a:t>Division 01 </a:t>
            </a:r>
            <a:r>
              <a:rPr lang="en-CA" sz="1800" b="0" i="0" u="none" strike="noStrike" baseline="0" dirty="0">
                <a:solidFill>
                  <a:srgbClr val="000000"/>
                </a:solidFill>
                <a:latin typeface="TimesNewRomanPSMT"/>
              </a:rPr>
              <a:t>– </a:t>
            </a:r>
            <a:r>
              <a:rPr lang="en-CA" sz="1800" b="0" i="0" u="none" strike="noStrike" baseline="0" dirty="0">
                <a:solidFill>
                  <a:srgbClr val="000000"/>
                </a:solidFill>
                <a:latin typeface="Times New Roman" panose="02020603050405020304" pitchFamily="18" charset="0"/>
              </a:rPr>
              <a:t>General Requirements. Within each division there are numbered sections.</a:t>
            </a:r>
          </a:p>
          <a:p>
            <a:pPr algn="l"/>
            <a:r>
              <a:rPr lang="en-CA" sz="1800" b="0" i="0" u="none" strike="noStrike" baseline="0" dirty="0">
                <a:solidFill>
                  <a:srgbClr val="000000"/>
                </a:solidFill>
                <a:latin typeface="Times New Roman" panose="02020603050405020304" pitchFamily="18" charset="0"/>
              </a:rPr>
              <a:t>Each section covers one specific subject or a small group of associated subjects, e.g.</a:t>
            </a:r>
          </a:p>
          <a:p>
            <a:pPr algn="l"/>
            <a:r>
              <a:rPr lang="en-CA" sz="1800" b="0" i="0" u="none" strike="noStrike" baseline="0" dirty="0">
                <a:solidFill>
                  <a:srgbClr val="000000"/>
                </a:solidFill>
                <a:latin typeface="Times New Roman" panose="02020603050405020304" pitchFamily="18" charset="0"/>
              </a:rPr>
              <a:t>Section 01 11 00 - Summary of Work.</a:t>
            </a:r>
          </a:p>
          <a:p>
            <a:pPr algn="l"/>
            <a:r>
              <a:rPr lang="en-CA" sz="1800" b="0" i="0" u="none" strike="noStrike" baseline="0" dirty="0">
                <a:solidFill>
                  <a:srgbClr val="000000"/>
                </a:solidFill>
                <a:latin typeface="Times New Roman" panose="02020603050405020304" pitchFamily="18" charset="0"/>
              </a:rPr>
              <a:t>The inherent consistency and flexibility of this classification system allows for the</a:t>
            </a:r>
          </a:p>
          <a:p>
            <a:pPr algn="l"/>
            <a:r>
              <a:rPr lang="en-CA" sz="1800" b="0" i="0" u="none" strike="noStrike" baseline="0" dirty="0">
                <a:solidFill>
                  <a:srgbClr val="000000"/>
                </a:solidFill>
                <a:latin typeface="Times New Roman" panose="02020603050405020304" pitchFamily="18" charset="0"/>
              </a:rPr>
              <a:t>organization and assembly of the written part of the </a:t>
            </a:r>
            <a:r>
              <a:rPr lang="en-CA" sz="1800" b="0" i="1" u="none" strike="noStrike" baseline="0" dirty="0">
                <a:solidFill>
                  <a:srgbClr val="000000"/>
                </a:solidFill>
                <a:latin typeface="Times New Roman" panose="02020603050405020304" pitchFamily="18" charset="0"/>
              </a:rPr>
              <a:t>Contract Documents </a:t>
            </a:r>
            <a:r>
              <a:rPr lang="en-CA" sz="1800" b="0" i="0" u="none" strike="noStrike" baseline="0" dirty="0">
                <a:solidFill>
                  <a:srgbClr val="000000"/>
                </a:solidFill>
                <a:latin typeface="Times New Roman" panose="02020603050405020304" pitchFamily="18" charset="0"/>
              </a:rPr>
              <a:t>in a numerical</a:t>
            </a:r>
          </a:p>
          <a:p>
            <a:pPr algn="l"/>
            <a:r>
              <a:rPr lang="en-CA" sz="1800" b="0" i="0" u="none" strike="noStrike" baseline="0" dirty="0">
                <a:solidFill>
                  <a:srgbClr val="000000"/>
                </a:solidFill>
                <a:latin typeface="Times New Roman" panose="02020603050405020304" pitchFamily="18" charset="0"/>
              </a:rPr>
              <a:t>sequence that is universally recognized and understood in the North American design and</a:t>
            </a:r>
          </a:p>
          <a:p>
            <a:pPr algn="l"/>
            <a:r>
              <a:rPr lang="en-CA" sz="1800" b="0" i="0" u="none" strike="noStrike" baseline="0" dirty="0">
                <a:solidFill>
                  <a:srgbClr val="000000"/>
                </a:solidFill>
                <a:latin typeface="Times New Roman" panose="02020603050405020304" pitchFamily="18" charset="0"/>
              </a:rPr>
              <a:t>construction industry.</a:t>
            </a:r>
            <a:endParaRPr lang="en-CA" b="1" i="0" dirty="0">
              <a:solidFill>
                <a:srgbClr val="202122"/>
              </a:solidFill>
              <a:effectLst/>
              <a:latin typeface="Arial" panose="020B0604020202020204" pitchFamily="34" charset="0"/>
            </a:endParaRPr>
          </a:p>
          <a:p>
            <a:endParaRPr lang="en-US" b="1" dirty="0"/>
          </a:p>
          <a:p>
            <a:endParaRPr lang="en-CA" dirty="0"/>
          </a:p>
        </p:txBody>
      </p:sp>
      <p:sp>
        <p:nvSpPr>
          <p:cNvPr id="4" name="Slide Number Placeholder 3"/>
          <p:cNvSpPr>
            <a:spLocks noGrp="1"/>
          </p:cNvSpPr>
          <p:nvPr>
            <p:ph type="sldNum" sz="quarter" idx="5"/>
          </p:nvPr>
        </p:nvSpPr>
        <p:spPr/>
        <p:txBody>
          <a:bodyPr/>
          <a:lstStyle/>
          <a:p>
            <a:fld id="{65CA4E08-4816-4CCF-8A04-B739992F3E0C}" type="slidenum">
              <a:rPr lang="en-CA" smtClean="0"/>
              <a:t>5</a:t>
            </a:fld>
            <a:endParaRPr lang="en-CA" dirty="0"/>
          </a:p>
        </p:txBody>
      </p:sp>
    </p:spTree>
    <p:extLst>
      <p:ext uri="{BB962C8B-B14F-4D97-AF65-F5344CB8AC3E}">
        <p14:creationId xmlns:p14="http://schemas.microsoft.com/office/powerpoint/2010/main" val="239506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defTabSz="933237">
              <a:buFont typeface="Wingdings" panose="05000000000000000000" pitchFamily="2" charset="2"/>
              <a:buChar char="§"/>
              <a:defRPr/>
            </a:pPr>
            <a:r>
              <a:rPr lang="en-CA" sz="1400" b="1" dirty="0"/>
              <a:t>MasterFormat makes it easier to organize huge amounts of data and information,</a:t>
            </a:r>
          </a:p>
          <a:p>
            <a:pPr marL="174982" marR="0" lvl="0" indent="-174982" algn="l" defTabSz="933237"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400" b="1" dirty="0"/>
              <a:t>It is the industry standard</a:t>
            </a:r>
            <a:r>
              <a:rPr lang="en-CA" sz="1400" b="1" i="0" dirty="0">
                <a:solidFill>
                  <a:srgbClr val="202122"/>
                </a:solidFill>
                <a:effectLst/>
                <a:latin typeface="Arial" panose="020B0604020202020204" pitchFamily="34" charset="0"/>
              </a:rPr>
              <a:t>;</a:t>
            </a:r>
            <a:endParaRPr lang="en-CA" sz="1400" b="1" dirty="0"/>
          </a:p>
          <a:p>
            <a:pPr marL="174982" indent="-174982" defTabSz="933237">
              <a:buFont typeface="Wingdings" panose="05000000000000000000" pitchFamily="2" charset="2"/>
              <a:buChar char="§"/>
              <a:defRPr/>
            </a:pPr>
            <a:r>
              <a:rPr lang="en-CA" sz="1400" b="1" dirty="0"/>
              <a:t>Makes construction data more predictable therefore, making document drafting quicker and saves staff time;</a:t>
            </a:r>
          </a:p>
          <a:p>
            <a:pPr marL="174982" indent="-174982">
              <a:buFont typeface="Wingdings" panose="05000000000000000000" pitchFamily="2" charset="2"/>
              <a:buChar char="§"/>
            </a:pPr>
            <a:r>
              <a:rPr lang="en-CA" sz="1400" b="1" dirty="0">
                <a:solidFill>
                  <a:srgbClr val="222222"/>
                </a:solidFill>
                <a:latin typeface="Rubik"/>
              </a:rPr>
              <a:t>it enables team members to refer to specific document sections and information can be easier to locate; </a:t>
            </a:r>
          </a:p>
          <a:p>
            <a:endParaRPr lang="en-CA" dirty="0"/>
          </a:p>
        </p:txBody>
      </p:sp>
      <p:sp>
        <p:nvSpPr>
          <p:cNvPr id="4" name="Slide Number Placeholder 3"/>
          <p:cNvSpPr>
            <a:spLocks noGrp="1"/>
          </p:cNvSpPr>
          <p:nvPr>
            <p:ph type="sldNum" sz="quarter" idx="5"/>
          </p:nvPr>
        </p:nvSpPr>
        <p:spPr/>
        <p:txBody>
          <a:bodyPr/>
          <a:lstStyle/>
          <a:p>
            <a:fld id="{65CA4E08-4816-4CCF-8A04-B739992F3E0C}" type="slidenum">
              <a:rPr lang="en-CA" smtClean="0"/>
              <a:t>6</a:t>
            </a:fld>
            <a:endParaRPr lang="en-CA" dirty="0"/>
          </a:p>
        </p:txBody>
      </p:sp>
    </p:spTree>
    <p:extLst>
      <p:ext uri="{BB962C8B-B14F-4D97-AF65-F5344CB8AC3E}">
        <p14:creationId xmlns:p14="http://schemas.microsoft.com/office/powerpoint/2010/main" val="81570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
            </a:pPr>
            <a:r>
              <a:rPr lang="en-CA" b="1" dirty="0"/>
              <a:t>Divided into 2 groups</a:t>
            </a:r>
          </a:p>
          <a:p>
            <a:pPr marL="174982" indent="-174982">
              <a:buFont typeface="Wingdings" panose="05000000000000000000" pitchFamily="2" charset="2"/>
              <a:buChar char="§"/>
            </a:pPr>
            <a:r>
              <a:rPr lang="en-CA" b="1" dirty="0"/>
              <a:t>It’s broken down numerically, starting off with the division number and subsequent level numbers</a:t>
            </a:r>
          </a:p>
          <a:p>
            <a:pPr marL="174982" indent="-174982">
              <a:buFont typeface="Wingdings" panose="05000000000000000000" pitchFamily="2" charset="2"/>
              <a:buChar char="§"/>
            </a:pPr>
            <a:r>
              <a:rPr lang="en-CA" b="1" dirty="0">
                <a:solidFill>
                  <a:srgbClr val="272425"/>
                </a:solidFill>
                <a:latin typeface="Arial" panose="020B0604020202020204" pitchFamily="34" charset="0"/>
                <a:ea typeface="Times New Roman" panose="02020603050405020304" pitchFamily="18" charset="0"/>
                <a:cs typeface="Times New Roman" panose="02020603050405020304" pitchFamily="18" charset="0"/>
              </a:rPr>
              <a:t>The Procurement and Contracting Requirements Group has only one division (Division 00−Procurement and Contracting Requirements), </a:t>
            </a:r>
          </a:p>
          <a:p>
            <a:pPr marL="174982" indent="-174982">
              <a:buFont typeface="Wingdings" panose="05000000000000000000" pitchFamily="2" charset="2"/>
              <a:buChar char="§"/>
            </a:pPr>
            <a:r>
              <a:rPr lang="en-CA" b="1" dirty="0">
                <a:solidFill>
                  <a:srgbClr val="272425"/>
                </a:solidFill>
                <a:latin typeface="Arial" panose="020B0604020202020204" pitchFamily="34" charset="0"/>
                <a:ea typeface="Times New Roman" panose="02020603050405020304" pitchFamily="18" charset="0"/>
                <a:cs typeface="Times New Roman" panose="02020603050405020304" pitchFamily="18" charset="0"/>
              </a:rPr>
              <a:t>The Specifications Group includes Division 01–General Requirements and the Technical specifications of Divisions 02 through 49. </a:t>
            </a:r>
          </a:p>
          <a:p>
            <a:pPr marL="174982" indent="-174982">
              <a:buFont typeface="Wingdings" panose="05000000000000000000" pitchFamily="2" charset="2"/>
              <a:buChar char="§"/>
            </a:pPr>
            <a:r>
              <a:rPr lang="en-GB" b="1" dirty="0">
                <a:latin typeface="Calibri" panose="020F0502020204030204" pitchFamily="34" charset="0"/>
                <a:ea typeface="MS Mincho" panose="02020609040205080304" pitchFamily="49" charset="-128"/>
              </a:rPr>
              <a:t>Division 02-49 Describes the technical aspects of the quality of the materials and the quality of the work acceptable to the Owner/Consultant</a:t>
            </a:r>
          </a:p>
          <a:p>
            <a:pPr marL="174982" indent="-174982">
              <a:buFont typeface="Wingdings" panose="05000000000000000000" pitchFamily="2" charset="2"/>
              <a:buChar char="§"/>
            </a:pPr>
            <a:r>
              <a:rPr lang="en-GB" b="1" dirty="0">
                <a:latin typeface="Calibri" panose="020F0502020204030204" pitchFamily="34" charset="0"/>
                <a:ea typeface="MS Mincho" panose="02020609040205080304" pitchFamily="49" charset="-128"/>
              </a:rPr>
              <a:t>Most often prepared by the Consultant </a:t>
            </a:r>
          </a:p>
          <a:p>
            <a:pPr algn="l"/>
            <a:r>
              <a:rPr lang="en-CA" b="0" i="1" dirty="0">
                <a:solidFill>
                  <a:srgbClr val="202122"/>
                </a:solidFill>
                <a:effectLst/>
                <a:latin typeface="Arial" panose="020B0604020202020204" pitchFamily="34" charset="0"/>
              </a:rPr>
              <a:t>Facility Construction Subgroup</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02 — Existing Conditions</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03 — </a:t>
            </a:r>
            <a:r>
              <a:rPr lang="en-CA" b="0" i="0" u="none" strike="noStrike" dirty="0">
                <a:solidFill>
                  <a:srgbClr val="0645AD"/>
                </a:solidFill>
                <a:effectLst/>
                <a:latin typeface="Arial" panose="020B0604020202020204" pitchFamily="34" charset="0"/>
                <a:hlinkClick r:id="rId3" tooltip="Concrete"/>
              </a:rPr>
              <a:t>Concrete</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04 — </a:t>
            </a:r>
            <a:r>
              <a:rPr lang="en-CA" b="0" i="0" u="none" strike="noStrike" dirty="0">
                <a:solidFill>
                  <a:srgbClr val="0645AD"/>
                </a:solidFill>
                <a:effectLst/>
                <a:latin typeface="Arial" panose="020B0604020202020204" pitchFamily="34" charset="0"/>
                <a:hlinkClick r:id="rId4" tooltip="Masonry"/>
              </a:rPr>
              <a:t>Masonry</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05 — </a:t>
            </a:r>
            <a:r>
              <a:rPr lang="en-CA" b="0" i="0" u="none" strike="noStrike" dirty="0">
                <a:solidFill>
                  <a:srgbClr val="0645AD"/>
                </a:solidFill>
                <a:effectLst/>
                <a:latin typeface="Arial" panose="020B0604020202020204" pitchFamily="34" charset="0"/>
                <a:hlinkClick r:id="rId5" tooltip="Metals"/>
              </a:rPr>
              <a:t>Metals</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06 — </a:t>
            </a:r>
            <a:r>
              <a:rPr lang="en-CA" b="0" i="0" u="none" strike="noStrike" dirty="0">
                <a:solidFill>
                  <a:srgbClr val="0645AD"/>
                </a:solidFill>
                <a:effectLst/>
                <a:latin typeface="Arial" panose="020B0604020202020204" pitchFamily="34" charset="0"/>
                <a:hlinkClick r:id="rId6" tooltip="Wood"/>
              </a:rPr>
              <a:t>Wood</a:t>
            </a:r>
            <a:r>
              <a:rPr lang="en-CA" b="0" i="0" dirty="0">
                <a:solidFill>
                  <a:srgbClr val="202122"/>
                </a:solidFill>
                <a:effectLst/>
                <a:latin typeface="Arial" panose="020B0604020202020204" pitchFamily="34" charset="0"/>
              </a:rPr>
              <a:t>, </a:t>
            </a:r>
            <a:r>
              <a:rPr lang="en-CA" b="0" i="0" u="none" strike="noStrike" dirty="0">
                <a:solidFill>
                  <a:srgbClr val="0645AD"/>
                </a:solidFill>
                <a:effectLst/>
                <a:latin typeface="Arial" panose="020B0604020202020204" pitchFamily="34" charset="0"/>
                <a:hlinkClick r:id="rId7" tooltip="Plastics"/>
              </a:rPr>
              <a:t>Plastics</a:t>
            </a:r>
            <a:r>
              <a:rPr lang="en-CA" b="0" i="0" dirty="0">
                <a:solidFill>
                  <a:srgbClr val="202122"/>
                </a:solidFill>
                <a:effectLst/>
                <a:latin typeface="Arial" panose="020B0604020202020204" pitchFamily="34" charset="0"/>
              </a:rPr>
              <a:t>, and </a:t>
            </a:r>
            <a:r>
              <a:rPr lang="en-CA" b="0" i="0" u="none" strike="noStrike" dirty="0">
                <a:solidFill>
                  <a:srgbClr val="0645AD"/>
                </a:solidFill>
                <a:effectLst/>
                <a:latin typeface="Arial" panose="020B0604020202020204" pitchFamily="34" charset="0"/>
                <a:hlinkClick r:id="rId8" tooltip="Composite material"/>
              </a:rPr>
              <a:t>Composites</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07 — </a:t>
            </a:r>
            <a:r>
              <a:rPr lang="en-CA" b="0" i="0" u="none" strike="noStrike" dirty="0">
                <a:solidFill>
                  <a:srgbClr val="0645AD"/>
                </a:solidFill>
                <a:effectLst/>
                <a:latin typeface="Arial" panose="020B0604020202020204" pitchFamily="34" charset="0"/>
                <a:hlinkClick r:id="rId9" tooltip="Thermal insulation"/>
              </a:rPr>
              <a:t>Thermal</a:t>
            </a:r>
            <a:r>
              <a:rPr lang="en-CA" b="0" i="0" dirty="0">
                <a:solidFill>
                  <a:srgbClr val="202122"/>
                </a:solidFill>
                <a:effectLst/>
                <a:latin typeface="Arial" panose="020B0604020202020204" pitchFamily="34" charset="0"/>
              </a:rPr>
              <a:t> and Moisture Protection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08 — Openings</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09 — </a:t>
            </a:r>
            <a:r>
              <a:rPr lang="en-CA" b="0" i="0" u="none" strike="noStrike" dirty="0">
                <a:solidFill>
                  <a:srgbClr val="0645AD"/>
                </a:solidFill>
                <a:effectLst/>
                <a:latin typeface="Arial" panose="020B0604020202020204" pitchFamily="34" charset="0"/>
                <a:hlinkClick r:id="rId10" tooltip="Finishing, Construction"/>
              </a:rPr>
              <a:t>Finishes</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10 — Specialties</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11 — Equipment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12 — </a:t>
            </a:r>
            <a:r>
              <a:rPr lang="en-CA" b="0" i="0" u="none" strike="noStrike" dirty="0">
                <a:solidFill>
                  <a:srgbClr val="0645AD"/>
                </a:solidFill>
                <a:effectLst/>
                <a:latin typeface="Arial" panose="020B0604020202020204" pitchFamily="34" charset="0"/>
                <a:hlinkClick r:id="rId11" tooltip="Interior design"/>
              </a:rPr>
              <a:t>Furnishings</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13 — Special Construction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14 — Conveying Equipment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15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16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17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18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19 — RESERVED FOR FUTURE EXPANSION</a:t>
            </a:r>
          </a:p>
          <a:p>
            <a:pPr algn="l"/>
            <a:r>
              <a:rPr lang="en-CA" b="0" i="1" dirty="0">
                <a:solidFill>
                  <a:srgbClr val="202122"/>
                </a:solidFill>
                <a:effectLst/>
                <a:latin typeface="Arial" panose="020B0604020202020204" pitchFamily="34" charset="0"/>
              </a:rPr>
              <a:t>Facility Services Subgroup</a:t>
            </a:r>
            <a:r>
              <a:rPr lang="en-CA" b="0" i="0" dirty="0">
                <a:solidFill>
                  <a:srgbClr val="202122"/>
                </a:solidFill>
                <a:effectLst/>
                <a:latin typeface="Arial" panose="020B0604020202020204" pitchFamily="34" charset="0"/>
              </a:rPr>
              <a: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20 — Mechanical Support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21 — </a:t>
            </a:r>
            <a:r>
              <a:rPr lang="en-CA" b="0" i="0" u="none" strike="noStrike" dirty="0">
                <a:solidFill>
                  <a:srgbClr val="0645AD"/>
                </a:solidFill>
                <a:effectLst/>
                <a:latin typeface="Arial" panose="020B0604020202020204" pitchFamily="34" charset="0"/>
                <a:hlinkClick r:id="rId12" tooltip="Fire protection"/>
              </a:rPr>
              <a:t>Fire Suppression</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22 — </a:t>
            </a:r>
            <a:r>
              <a:rPr lang="en-CA" b="0" i="0" u="none" strike="noStrike" dirty="0">
                <a:solidFill>
                  <a:srgbClr val="0645AD"/>
                </a:solidFill>
                <a:effectLst/>
                <a:latin typeface="Arial" panose="020B0604020202020204" pitchFamily="34" charset="0"/>
                <a:hlinkClick r:id="rId13" tooltip="Plumbing"/>
              </a:rPr>
              <a:t>Plumbing</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23 — </a:t>
            </a:r>
            <a:r>
              <a:rPr lang="en-CA" b="0" i="0" u="none" strike="noStrike" dirty="0">
                <a:solidFill>
                  <a:srgbClr val="0645AD"/>
                </a:solidFill>
                <a:effectLst/>
                <a:latin typeface="Arial" panose="020B0604020202020204" pitchFamily="34" charset="0"/>
                <a:hlinkClick r:id="rId14" tooltip="HVAC"/>
              </a:rPr>
              <a:t>Heating Ventilating and Air Conditioning</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24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25 — </a:t>
            </a:r>
            <a:r>
              <a:rPr lang="en-CA" b="0" i="0" u="none" strike="noStrike" dirty="0">
                <a:solidFill>
                  <a:srgbClr val="0645AD"/>
                </a:solidFill>
                <a:effectLst/>
                <a:latin typeface="Arial" panose="020B0604020202020204" pitchFamily="34" charset="0"/>
                <a:hlinkClick r:id="rId15" tooltip="Building automation"/>
              </a:rPr>
              <a:t>Integrated Automation</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26 — </a:t>
            </a:r>
            <a:r>
              <a:rPr lang="en-CA" b="0" i="0" u="none" strike="noStrike" dirty="0">
                <a:solidFill>
                  <a:srgbClr val="0645AD"/>
                </a:solidFill>
                <a:effectLst/>
                <a:latin typeface="Arial" panose="020B0604020202020204" pitchFamily="34" charset="0"/>
                <a:hlinkClick r:id="rId16" tooltip="Electrical"/>
              </a:rPr>
              <a:t>Electrical</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27 — </a:t>
            </a:r>
            <a:r>
              <a:rPr lang="en-CA" b="0" i="0" u="none" strike="noStrike" dirty="0">
                <a:solidFill>
                  <a:srgbClr val="0645AD"/>
                </a:solidFill>
                <a:effectLst/>
                <a:latin typeface="Arial" panose="020B0604020202020204" pitchFamily="34" charset="0"/>
                <a:hlinkClick r:id="rId17" tooltip="Communication"/>
              </a:rPr>
              <a:t>Communications</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28 — </a:t>
            </a:r>
            <a:r>
              <a:rPr lang="en-CA" b="0" i="0" u="none" strike="noStrike" dirty="0">
                <a:solidFill>
                  <a:srgbClr val="0645AD"/>
                </a:solidFill>
                <a:effectLst/>
                <a:latin typeface="Arial" panose="020B0604020202020204" pitchFamily="34" charset="0"/>
                <a:hlinkClick r:id="rId18" tooltip="Security engineering"/>
              </a:rPr>
              <a:t>Electronic Safety and Security</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29 — RESERVED FOR FUTURE EXPANSION</a:t>
            </a:r>
          </a:p>
          <a:p>
            <a:pPr algn="l"/>
            <a:r>
              <a:rPr lang="en-CA" b="0" i="1" dirty="0">
                <a:solidFill>
                  <a:srgbClr val="202122"/>
                </a:solidFill>
                <a:effectLst/>
                <a:latin typeface="Arial" panose="020B0604020202020204" pitchFamily="34" charset="0"/>
              </a:rPr>
              <a:t>Site and Infrastructure Subgroup</a:t>
            </a:r>
            <a:r>
              <a:rPr lang="en-CA" b="0" i="0" dirty="0">
                <a:solidFill>
                  <a:srgbClr val="202122"/>
                </a:solidFill>
                <a:effectLst/>
                <a:latin typeface="Arial" panose="020B0604020202020204" pitchFamily="34" charset="0"/>
              </a:rPr>
              <a: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30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31 — Earthwork</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32 — Exterior Improvements</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33 — </a:t>
            </a:r>
            <a:r>
              <a:rPr lang="en-CA" b="0" i="0" u="none" strike="noStrike" dirty="0">
                <a:solidFill>
                  <a:srgbClr val="0645AD"/>
                </a:solidFill>
                <a:effectLst/>
                <a:latin typeface="Arial" panose="020B0604020202020204" pitchFamily="34" charset="0"/>
                <a:hlinkClick r:id="rId19" tooltip="Utilities"/>
              </a:rPr>
              <a:t>Utilities</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34 — </a:t>
            </a:r>
            <a:r>
              <a:rPr lang="en-CA" b="0" i="0" u="none" strike="noStrike" dirty="0">
                <a:solidFill>
                  <a:srgbClr val="0645AD"/>
                </a:solidFill>
                <a:effectLst/>
                <a:latin typeface="Arial" panose="020B0604020202020204" pitchFamily="34" charset="0"/>
                <a:hlinkClick r:id="rId20" tooltip="Transportation"/>
              </a:rPr>
              <a:t>Transportation</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35 — </a:t>
            </a:r>
            <a:r>
              <a:rPr lang="en-CA" b="0" i="0" u="none" strike="noStrike" dirty="0">
                <a:solidFill>
                  <a:srgbClr val="0645AD"/>
                </a:solidFill>
                <a:effectLst/>
                <a:latin typeface="Arial" panose="020B0604020202020204" pitchFamily="34" charset="0"/>
                <a:hlinkClick r:id="rId21" tooltip="Waterway"/>
              </a:rPr>
              <a:t>Waterways</a:t>
            </a:r>
            <a:r>
              <a:rPr lang="en-CA" b="0" i="0" dirty="0">
                <a:solidFill>
                  <a:srgbClr val="202122"/>
                </a:solidFill>
                <a:effectLst/>
                <a:latin typeface="Arial" panose="020B0604020202020204" pitchFamily="34" charset="0"/>
              </a:rPr>
              <a:t> and Marine Construction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36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37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38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39 — RESERVED FOR FUTURE EXPANSION</a:t>
            </a:r>
          </a:p>
          <a:p>
            <a:pPr algn="l"/>
            <a:r>
              <a:rPr lang="en-CA" b="0" i="1" dirty="0">
                <a:solidFill>
                  <a:srgbClr val="202122"/>
                </a:solidFill>
                <a:effectLst/>
                <a:latin typeface="Arial" panose="020B0604020202020204" pitchFamily="34" charset="0"/>
              </a:rPr>
              <a:t>Process Equipment Subgroup</a:t>
            </a:r>
            <a:r>
              <a:rPr lang="en-CA" b="0" i="0" dirty="0">
                <a:solidFill>
                  <a:srgbClr val="202122"/>
                </a:solidFill>
                <a:effectLst/>
                <a:latin typeface="Arial" panose="020B0604020202020204" pitchFamily="34" charset="0"/>
              </a:rPr>
              <a: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40 — Process Interconnections</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41 — Material Processing and Handling Equipment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42 — Process Heating, Cooling, and Drying Equipment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43 — Process Gas and Liquid Handling, Purification and Storage Equipment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44 — Pollution Control Equipment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45 — Industry-Specific Manufacturing Equipment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46 — Water and Wastewater Equipment</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47 — RESERVED FOR FUTURE EXPANSION</a:t>
            </a:r>
          </a:p>
          <a:p>
            <a:pPr algn="l">
              <a:buFont typeface="Arial" panose="020B0604020202020204" pitchFamily="34" charset="0"/>
              <a:buChar char="•"/>
            </a:pPr>
            <a:r>
              <a:rPr lang="en-CA" b="0" i="0" dirty="0">
                <a:solidFill>
                  <a:srgbClr val="202122"/>
                </a:solidFill>
                <a:effectLst/>
                <a:latin typeface="Arial" panose="020B0604020202020204" pitchFamily="34" charset="0"/>
              </a:rPr>
              <a:t>Division 48 — </a:t>
            </a:r>
            <a:r>
              <a:rPr lang="en-CA" b="0" i="0" u="none" strike="noStrike" dirty="0">
                <a:solidFill>
                  <a:srgbClr val="0645AD"/>
                </a:solidFill>
                <a:effectLst/>
                <a:latin typeface="Arial" panose="020B0604020202020204" pitchFamily="34" charset="0"/>
                <a:hlinkClick r:id="rId22" tooltip="Electricity generation"/>
              </a:rPr>
              <a:t>Electrical Power Generation</a:t>
            </a:r>
            <a:endParaRPr lang="en-CA" b="0" i="0" dirty="0">
              <a:solidFill>
                <a:srgbClr val="202122"/>
              </a:solidFill>
              <a:effectLst/>
              <a:latin typeface="Arial" panose="020B0604020202020204" pitchFamily="34" charset="0"/>
            </a:endParaRPr>
          </a:p>
          <a:p>
            <a:pPr algn="l">
              <a:buFont typeface="Arial" panose="020B0604020202020204" pitchFamily="34" charset="0"/>
              <a:buChar char="•"/>
            </a:pPr>
            <a:r>
              <a:rPr lang="en-CA" b="0" i="0" dirty="0">
                <a:solidFill>
                  <a:srgbClr val="202122"/>
                </a:solidFill>
                <a:effectLst/>
                <a:latin typeface="Arial" panose="020B0604020202020204" pitchFamily="34" charset="0"/>
              </a:rPr>
              <a:t>Division 49 — RESERVED FOR FUTURE EXPANSION</a:t>
            </a:r>
            <a:endParaRPr lang="en-CA" dirty="0"/>
          </a:p>
          <a:p>
            <a:pPr marL="174982" indent="-174982">
              <a:buFont typeface="Arial" panose="020B0604020202020204" pitchFamily="34" charset="0"/>
              <a:buChar char="•"/>
            </a:pPr>
            <a:endParaRPr lang="en-CA" dirty="0"/>
          </a:p>
          <a:p>
            <a:endParaRPr lang="en-CA" dirty="0"/>
          </a:p>
        </p:txBody>
      </p:sp>
      <p:sp>
        <p:nvSpPr>
          <p:cNvPr id="4" name="Slide Number Placeholder 3"/>
          <p:cNvSpPr>
            <a:spLocks noGrp="1"/>
          </p:cNvSpPr>
          <p:nvPr>
            <p:ph type="sldNum" sz="quarter" idx="5"/>
          </p:nvPr>
        </p:nvSpPr>
        <p:spPr/>
        <p:txBody>
          <a:bodyPr/>
          <a:lstStyle/>
          <a:p>
            <a:fld id="{65CA4E08-4816-4CCF-8A04-B739992F3E0C}" type="slidenum">
              <a:rPr lang="en-CA" smtClean="0"/>
              <a:t>7</a:t>
            </a:fld>
            <a:endParaRPr lang="en-CA" dirty="0"/>
          </a:p>
        </p:txBody>
      </p:sp>
    </p:spTree>
    <p:extLst>
      <p:ext uri="{BB962C8B-B14F-4D97-AF65-F5344CB8AC3E}">
        <p14:creationId xmlns:p14="http://schemas.microsoft.com/office/powerpoint/2010/main" val="3866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Wingdings" panose="05000000000000000000" pitchFamily="2" charset="2"/>
              <a:buChar char="§"/>
            </a:pPr>
            <a:r>
              <a:rPr lang="en-CA" b="0" dirty="0"/>
              <a:t>The first group is Division 00 - Procurement &amp; Contracting Requirements;</a:t>
            </a:r>
          </a:p>
          <a:p>
            <a:pPr marL="174982" indent="-174982">
              <a:buFont typeface="Wingdings" panose="05000000000000000000" pitchFamily="2" charset="2"/>
              <a:buChar char="§"/>
            </a:pPr>
            <a:r>
              <a:rPr lang="en-CA" b="0" dirty="0"/>
              <a:t>General conditions (General Provisions – Administration of the Contract)</a:t>
            </a:r>
          </a:p>
          <a:p>
            <a:pPr marL="174982" indent="-174982">
              <a:buFont typeface="Wingdings" panose="05000000000000000000" pitchFamily="2" charset="2"/>
              <a:buChar char="§"/>
            </a:pPr>
            <a:r>
              <a:rPr lang="en-CA" b="0" dirty="0"/>
              <a:t>Supplementary Conditions – Amendments to the general conditions modifications;</a:t>
            </a:r>
          </a:p>
          <a:p>
            <a:pPr defTabSz="933237">
              <a:defRPr/>
            </a:pPr>
            <a:endParaRPr lang="en-US" b="1" dirty="0">
              <a:latin typeface="Century Gothic" panose="020B0502020202020204" pitchFamily="34" charset="0"/>
            </a:endParaRPr>
          </a:p>
          <a:p>
            <a:pPr marL="174982" indent="-174982">
              <a:buFont typeface="Wingdings" panose="05000000000000000000" pitchFamily="2" charset="2"/>
              <a:buChar char="§"/>
            </a:pPr>
            <a:endParaRPr lang="en-CA" dirty="0"/>
          </a:p>
          <a:p>
            <a:pPr marL="174982" indent="-174982">
              <a:buFont typeface="Wingdings" panose="05000000000000000000" pitchFamily="2" charset="2"/>
              <a:buChar char="§"/>
            </a:pPr>
            <a:endParaRPr lang="en-CA" dirty="0"/>
          </a:p>
        </p:txBody>
      </p:sp>
      <p:sp>
        <p:nvSpPr>
          <p:cNvPr id="4" name="Slide Number Placeholder 3"/>
          <p:cNvSpPr>
            <a:spLocks noGrp="1"/>
          </p:cNvSpPr>
          <p:nvPr>
            <p:ph type="sldNum" sz="quarter" idx="5"/>
          </p:nvPr>
        </p:nvSpPr>
        <p:spPr/>
        <p:txBody>
          <a:bodyPr/>
          <a:lstStyle/>
          <a:p>
            <a:fld id="{65CA4E08-4816-4CCF-8A04-B739992F3E0C}" type="slidenum">
              <a:rPr lang="en-CA" smtClean="0"/>
              <a:t>8</a:t>
            </a:fld>
            <a:endParaRPr lang="en-CA" dirty="0"/>
          </a:p>
        </p:txBody>
      </p:sp>
    </p:spTree>
    <p:extLst>
      <p:ext uri="{BB962C8B-B14F-4D97-AF65-F5344CB8AC3E}">
        <p14:creationId xmlns:p14="http://schemas.microsoft.com/office/powerpoint/2010/main" val="303555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Table of Contents  </a:t>
            </a:r>
          </a:p>
        </p:txBody>
      </p:sp>
      <p:sp>
        <p:nvSpPr>
          <p:cNvPr id="4" name="Slide Number Placeholder 3"/>
          <p:cNvSpPr>
            <a:spLocks noGrp="1"/>
          </p:cNvSpPr>
          <p:nvPr>
            <p:ph type="sldNum" sz="quarter" idx="5"/>
          </p:nvPr>
        </p:nvSpPr>
        <p:spPr/>
        <p:txBody>
          <a:bodyPr/>
          <a:lstStyle/>
          <a:p>
            <a:fld id="{65CA4E08-4816-4CCF-8A04-B739992F3E0C}" type="slidenum">
              <a:rPr lang="en-CA" smtClean="0"/>
              <a:t>9</a:t>
            </a:fld>
            <a:endParaRPr lang="en-CA" dirty="0"/>
          </a:p>
        </p:txBody>
      </p:sp>
    </p:spTree>
    <p:extLst>
      <p:ext uri="{BB962C8B-B14F-4D97-AF65-F5344CB8AC3E}">
        <p14:creationId xmlns:p14="http://schemas.microsoft.com/office/powerpoint/2010/main" val="401799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6/27/2022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6/27/2022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6/27/2022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6/27/2022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6/27/2022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6/27/2022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6/27/2022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6/27/2022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6/27/2022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http://www.csiresources.org/" TargetMode="External"/><Relationship Id="rId5" Type="http://schemas.openxmlformats.org/officeDocument/2006/relationships/hyperlink" Target="http://www.csc-dcc.ca/" TargetMode="External"/><Relationship Id="rId4" Type="http://schemas.openxmlformats.org/officeDocument/2006/relationships/hyperlink" Target="https://hub.trcastaff.ca/hub-spaces/procurement/material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498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2" y="2227662"/>
            <a:ext cx="4775075" cy="2402676"/>
          </a:xfrm>
        </p:spPr>
        <p:txBody>
          <a:bodyPr>
            <a:noAutofit/>
          </a:bodyPr>
          <a:lstStyle/>
          <a:p>
            <a:br>
              <a:rPr lang="en-US" sz="2800" dirty="0">
                <a:solidFill>
                  <a:schemeClr val="tx1"/>
                </a:solidFill>
              </a:rPr>
            </a:br>
            <a:r>
              <a:rPr lang="en-US" sz="2800" dirty="0">
                <a:solidFill>
                  <a:schemeClr val="tx1"/>
                </a:solidFill>
              </a:rPr>
              <a:t>RFT Template UPDATE  CCDC 2 - 2020</a:t>
            </a:r>
            <a:br>
              <a:rPr lang="en-US" sz="2800" dirty="0">
                <a:solidFill>
                  <a:schemeClr val="tx1"/>
                </a:solidFill>
              </a:rPr>
            </a:br>
            <a:r>
              <a:rPr lang="en-US" sz="2800" cap="none" dirty="0">
                <a:solidFill>
                  <a:schemeClr val="tx1"/>
                </a:solidFill>
              </a:rPr>
              <a:t>Stipulated Price Contract</a:t>
            </a:r>
            <a:br>
              <a:rPr lang="en-US" sz="2800" cap="none" dirty="0">
                <a:solidFill>
                  <a:schemeClr val="tx1"/>
                </a:solidFill>
              </a:rPr>
            </a:br>
            <a:br>
              <a:rPr lang="en-US" sz="2800" cap="none" dirty="0">
                <a:solidFill>
                  <a:schemeClr val="tx1"/>
                </a:solidFill>
              </a:rPr>
            </a:br>
            <a:r>
              <a:rPr lang="en-US" sz="3200" dirty="0">
                <a:solidFill>
                  <a:schemeClr val="tx1"/>
                </a:solidFill>
              </a:rPr>
              <a:t>Information session</a:t>
            </a:r>
            <a:br>
              <a:rPr lang="en-US" sz="3600" dirty="0">
                <a:solidFill>
                  <a:schemeClr val="tx1"/>
                </a:solidFill>
              </a:rPr>
            </a:br>
            <a:br>
              <a:rPr lang="en-US" sz="3200" dirty="0">
                <a:solidFill>
                  <a:schemeClr val="tx1"/>
                </a:solidFill>
              </a:rPr>
            </a:br>
            <a:endParaRPr lang="en-US" sz="36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5861010" y="4406964"/>
            <a:ext cx="5120640" cy="505116"/>
          </a:xfrm>
        </p:spPr>
        <p:txBody>
          <a:bodyPr>
            <a:noAutofit/>
          </a:bodyPr>
          <a:lstStyle/>
          <a:p>
            <a:pPr algn="l">
              <a:spcAft>
                <a:spcPts val="600"/>
              </a:spcAft>
            </a:pPr>
            <a:r>
              <a:rPr lang="en-US" sz="1400" dirty="0">
                <a:solidFill>
                  <a:schemeClr val="tx1"/>
                </a:solidFill>
              </a:rPr>
              <a:t>Presented by: Anita Geier, Procurement Supervisor</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881BEC2B-BE72-13BA-471D-3C6BCC2F45D8}"/>
              </a:ext>
            </a:extLst>
          </p:cNvPr>
          <p:cNvSpPr>
            <a:spLocks noGrp="1"/>
          </p:cNvSpPr>
          <p:nvPr>
            <p:ph type="title"/>
          </p:nvPr>
        </p:nvSpPr>
        <p:spPr>
          <a:xfrm>
            <a:off x="8479232" y="254000"/>
            <a:ext cx="3161963" cy="1645920"/>
          </a:xfrm>
        </p:spPr>
        <p:txBody>
          <a:bodyPr>
            <a:normAutofit fontScale="90000"/>
          </a:bodyPr>
          <a:lstStyle/>
          <a:p>
            <a:pPr algn="ctr"/>
            <a:br>
              <a:rPr lang="en-US" b="1" dirty="0">
                <a:solidFill>
                  <a:srgbClr val="57903F"/>
                </a:solidFill>
              </a:rPr>
            </a:br>
            <a:br>
              <a:rPr lang="en-US" b="1" dirty="0">
                <a:solidFill>
                  <a:srgbClr val="57903F"/>
                </a:solidFill>
              </a:rPr>
            </a:br>
            <a:br>
              <a:rPr lang="en-US" b="1" dirty="0">
                <a:solidFill>
                  <a:srgbClr val="57903F"/>
                </a:solidFill>
              </a:rPr>
            </a:br>
            <a:br>
              <a:rPr lang="en-US" b="1" dirty="0">
                <a:solidFill>
                  <a:srgbClr val="57903F"/>
                </a:solidFill>
              </a:rPr>
            </a:br>
            <a:br>
              <a:rPr lang="en-US" b="1" dirty="0">
                <a:solidFill>
                  <a:srgbClr val="57903F"/>
                </a:solidFill>
              </a:rPr>
            </a:br>
            <a:br>
              <a:rPr lang="en-US" b="1" dirty="0">
                <a:solidFill>
                  <a:srgbClr val="57903F"/>
                </a:solidFill>
              </a:rPr>
            </a:br>
            <a:br>
              <a:rPr lang="en-US" b="1" dirty="0">
                <a:solidFill>
                  <a:srgbClr val="57903F"/>
                </a:solidFill>
              </a:rPr>
            </a:br>
            <a:br>
              <a:rPr lang="en-US" b="1" dirty="0">
                <a:solidFill>
                  <a:srgbClr val="57903F"/>
                </a:solidFill>
              </a:rPr>
            </a:br>
            <a:br>
              <a:rPr lang="en-US" b="1" dirty="0">
                <a:solidFill>
                  <a:srgbClr val="57903F"/>
                </a:solidFill>
              </a:rPr>
            </a:br>
            <a:r>
              <a:rPr lang="en-US" sz="3100" b="1" dirty="0">
                <a:solidFill>
                  <a:srgbClr val="57903F"/>
                </a:solidFill>
              </a:rPr>
              <a:t>DIVISION 01</a:t>
            </a:r>
            <a:br>
              <a:rPr lang="en-US" sz="3100" b="1" dirty="0">
                <a:solidFill>
                  <a:srgbClr val="57903F"/>
                </a:solidFill>
              </a:rPr>
            </a:br>
            <a:r>
              <a:rPr lang="en-US" sz="3100" b="1" dirty="0">
                <a:solidFill>
                  <a:srgbClr val="57903F"/>
                </a:solidFill>
              </a:rPr>
              <a:t> General Requirements</a:t>
            </a:r>
          </a:p>
        </p:txBody>
      </p:sp>
      <p:pic>
        <p:nvPicPr>
          <p:cNvPr id="17" name="Picture 16">
            <a:extLst>
              <a:ext uri="{FF2B5EF4-FFF2-40B4-BE49-F238E27FC236}">
                <a16:creationId xmlns:a16="http://schemas.microsoft.com/office/drawing/2014/main" id="{2A6F9AB7-9455-CA52-639A-312F447BEA09}"/>
              </a:ext>
            </a:extLst>
          </p:cNvPr>
          <p:cNvPicPr>
            <a:picLocks noChangeAspect="1"/>
          </p:cNvPicPr>
          <p:nvPr/>
        </p:nvPicPr>
        <p:blipFill>
          <a:blip r:embed="rId3"/>
          <a:stretch>
            <a:fillRect/>
          </a:stretch>
        </p:blipFill>
        <p:spPr>
          <a:xfrm>
            <a:off x="685800" y="254000"/>
            <a:ext cx="6858000" cy="6223000"/>
          </a:xfrm>
          <a:prstGeom prst="rect">
            <a:avLst/>
          </a:prstGeom>
          <a:noFill/>
        </p:spPr>
      </p:pic>
      <p:sp>
        <p:nvSpPr>
          <p:cNvPr id="2" name="TextBox 1">
            <a:extLst>
              <a:ext uri="{FF2B5EF4-FFF2-40B4-BE49-F238E27FC236}">
                <a16:creationId xmlns:a16="http://schemas.microsoft.com/office/drawing/2014/main" id="{BBD865C5-A194-0559-2142-DF3AE16A5AE3}"/>
              </a:ext>
            </a:extLst>
          </p:cNvPr>
          <p:cNvSpPr txBox="1"/>
          <p:nvPr/>
        </p:nvSpPr>
        <p:spPr>
          <a:xfrm>
            <a:off x="8617857" y="2064627"/>
            <a:ext cx="2884714" cy="3970318"/>
          </a:xfrm>
          <a:prstGeom prst="rect">
            <a:avLst/>
          </a:prstGeom>
          <a:noFill/>
        </p:spPr>
        <p:txBody>
          <a:bodyPr wrap="square" rtlCol="0">
            <a:spAutoFit/>
          </a:bodyPr>
          <a:lstStyle/>
          <a:p>
            <a:pPr marL="342900" indent="-342900">
              <a:lnSpc>
                <a:spcPct val="100000"/>
              </a:lnSpc>
              <a:buFont typeface="Wingdings" panose="05000000000000000000" pitchFamily="2" charset="2"/>
              <a:buChar char="§"/>
            </a:pPr>
            <a:r>
              <a:rPr lang="en-CA" b="1" dirty="0"/>
              <a:t>S</a:t>
            </a:r>
            <a:r>
              <a:rPr lang="en-CA" b="1" dirty="0">
                <a:effectLst/>
              </a:rPr>
              <a:t>ets out the administrative and procedural specifications/rules for the entire project. </a:t>
            </a:r>
          </a:p>
          <a:p>
            <a:pPr marL="342900" indent="-342900">
              <a:lnSpc>
                <a:spcPct val="100000"/>
              </a:lnSpc>
              <a:buFont typeface="Wingdings" panose="05000000000000000000" pitchFamily="2" charset="2"/>
              <a:buChar char="§"/>
            </a:pPr>
            <a:r>
              <a:rPr lang="en-US" b="1" dirty="0"/>
              <a:t>Information that is common to all work results, eliminates repetition in division 02-49 </a:t>
            </a:r>
          </a:p>
          <a:p>
            <a:pPr marL="342900" indent="-342900">
              <a:lnSpc>
                <a:spcPct val="100000"/>
              </a:lnSpc>
              <a:buFont typeface="Wingdings" panose="05000000000000000000" pitchFamily="2" charset="2"/>
              <a:buChar char="§"/>
            </a:pPr>
            <a:r>
              <a:rPr lang="en-CA" b="1" dirty="0">
                <a:effectLst/>
              </a:rPr>
              <a:t>Say it once, only once, and in the right place</a:t>
            </a:r>
          </a:p>
          <a:p>
            <a:endParaRPr lang="en-CA" dirty="0"/>
          </a:p>
        </p:txBody>
      </p:sp>
    </p:spTree>
    <p:extLst>
      <p:ext uri="{BB962C8B-B14F-4D97-AF65-F5344CB8AC3E}">
        <p14:creationId xmlns:p14="http://schemas.microsoft.com/office/powerpoint/2010/main" val="73440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5388-D6EF-49DC-9356-9AEF22564298}"/>
              </a:ext>
            </a:extLst>
          </p:cNvPr>
          <p:cNvSpPr>
            <a:spLocks noGrp="1"/>
          </p:cNvSpPr>
          <p:nvPr>
            <p:ph type="title"/>
          </p:nvPr>
        </p:nvSpPr>
        <p:spPr>
          <a:xfrm>
            <a:off x="8345001" y="457200"/>
            <a:ext cx="3388360" cy="1137919"/>
          </a:xfrm>
        </p:spPr>
        <p:txBody>
          <a:bodyPr>
            <a:normAutofit/>
          </a:bodyPr>
          <a:lstStyle/>
          <a:p>
            <a:pPr algn="ctr"/>
            <a:r>
              <a:rPr lang="en-US" b="1" dirty="0">
                <a:solidFill>
                  <a:srgbClr val="F03F2B"/>
                </a:solidFill>
              </a:rPr>
              <a:t>TEMPLATE EDITING</a:t>
            </a:r>
            <a:endParaRPr lang="en-CA" b="1" dirty="0">
              <a:solidFill>
                <a:srgbClr val="F03F2B"/>
              </a:solidFill>
            </a:endParaRPr>
          </a:p>
        </p:txBody>
      </p:sp>
      <p:sp>
        <p:nvSpPr>
          <p:cNvPr id="4" name="Text Placeholder 3">
            <a:extLst>
              <a:ext uri="{FF2B5EF4-FFF2-40B4-BE49-F238E27FC236}">
                <a16:creationId xmlns:a16="http://schemas.microsoft.com/office/drawing/2014/main" id="{1A111089-B204-410E-A8D9-AED9421AEAFA}"/>
              </a:ext>
            </a:extLst>
          </p:cNvPr>
          <p:cNvSpPr>
            <a:spLocks noGrp="1"/>
          </p:cNvSpPr>
          <p:nvPr>
            <p:ph type="body" sz="half" idx="2"/>
          </p:nvPr>
        </p:nvSpPr>
        <p:spPr>
          <a:xfrm>
            <a:off x="8345001" y="1595119"/>
            <a:ext cx="3596412" cy="4877599"/>
          </a:xfrm>
        </p:spPr>
        <p:txBody>
          <a:bodyPr>
            <a:normAutofit/>
          </a:bodyPr>
          <a:lstStyle/>
          <a:p>
            <a:pPr marL="342900" indent="-342900">
              <a:buFont typeface="Wingdings" panose="05000000000000000000" pitchFamily="2" charset="2"/>
              <a:buChar char="§"/>
              <a:tabLst>
                <a:tab pos="365760" algn="l"/>
                <a:tab pos="64008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US" sz="2400" b="1" dirty="0">
                <a:latin typeface="+mj-lt"/>
                <a:ea typeface="MS Mincho" panose="02020609040205080304" pitchFamily="49" charset="-128"/>
              </a:rPr>
              <a:t>E</a:t>
            </a:r>
            <a:r>
              <a:rPr lang="en-US" sz="2400" b="1" dirty="0">
                <a:effectLst/>
                <a:latin typeface="+mj-lt"/>
                <a:ea typeface="MS Mincho" panose="02020609040205080304" pitchFamily="49" charset="-128"/>
              </a:rPr>
              <a:t>dit for project specific use</a:t>
            </a:r>
          </a:p>
          <a:p>
            <a:pPr marL="342900" indent="-342900">
              <a:buFont typeface="Wingdings" panose="05000000000000000000" pitchFamily="2" charset="2"/>
              <a:buChar char="§"/>
              <a:tabLst>
                <a:tab pos="365760" algn="l"/>
                <a:tab pos="64008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GB" sz="2400" b="1" dirty="0">
                <a:effectLst/>
                <a:latin typeface="+mj-lt"/>
                <a:ea typeface="MS Mincho" panose="02020609040205080304" pitchFamily="49" charset="-128"/>
              </a:rPr>
              <a:t>Square brackets [   ], </a:t>
            </a:r>
            <a:r>
              <a:rPr lang="en-GB" sz="2400" b="1" dirty="0">
                <a:effectLst/>
                <a:highlight>
                  <a:srgbClr val="FFFF00"/>
                </a:highlight>
                <a:latin typeface="+mj-lt"/>
                <a:ea typeface="MS Mincho" panose="02020609040205080304" pitchFamily="49" charset="-128"/>
              </a:rPr>
              <a:t>highlighted text </a:t>
            </a:r>
            <a:r>
              <a:rPr lang="en-GB" sz="2400" b="1" dirty="0">
                <a:effectLst/>
                <a:latin typeface="+mj-lt"/>
                <a:ea typeface="MS Mincho" panose="02020609040205080304" pitchFamily="49" charset="-128"/>
              </a:rPr>
              <a:t>and </a:t>
            </a:r>
            <a:r>
              <a:rPr lang="en-GB" sz="2400" b="1" dirty="0">
                <a:solidFill>
                  <a:srgbClr val="FF0000"/>
                </a:solidFill>
                <a:effectLst/>
                <a:latin typeface="+mj-lt"/>
                <a:ea typeface="MS Mincho" panose="02020609040205080304" pitchFamily="49" charset="-128"/>
              </a:rPr>
              <a:t>red text </a:t>
            </a:r>
            <a:r>
              <a:rPr lang="en-GB" sz="2400" b="1" dirty="0">
                <a:effectLst/>
                <a:latin typeface="+mj-lt"/>
                <a:ea typeface="MS Mincho" panose="02020609040205080304" pitchFamily="49" charset="-128"/>
              </a:rPr>
              <a:t>indicate notes to staff and user project specific choices</a:t>
            </a:r>
            <a:endParaRPr lang="en-CA" sz="2400" b="1" dirty="0">
              <a:effectLst/>
              <a:latin typeface="+mj-lt"/>
              <a:ea typeface="MS Mincho" panose="02020609040205080304" pitchFamily="49" charset="-128"/>
            </a:endParaRPr>
          </a:p>
          <a:p>
            <a:pPr marL="342900" lvl="0" indent="-342900">
              <a:buFont typeface="Wingdings" panose="05000000000000000000" pitchFamily="2" charset="2"/>
              <a:buChar char="§"/>
              <a:tabLst>
                <a:tab pos="365760" algn="l"/>
                <a:tab pos="64008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GB" sz="2400" b="1" dirty="0">
                <a:latin typeface="+mj-lt"/>
                <a:ea typeface="MS Mincho" panose="02020609040205080304" pitchFamily="49" charset="-128"/>
              </a:rPr>
              <a:t>Deleting </a:t>
            </a:r>
            <a:r>
              <a:rPr lang="en-GB" sz="2400" b="1" dirty="0">
                <a:effectLst/>
                <a:latin typeface="+mj-lt"/>
                <a:ea typeface="MS Mincho" panose="02020609040205080304" pitchFamily="49" charset="-128"/>
              </a:rPr>
              <a:t>sections </a:t>
            </a:r>
          </a:p>
          <a:p>
            <a:pPr marL="342900" lvl="0" indent="-342900">
              <a:buFont typeface="Wingdings" panose="05000000000000000000" pitchFamily="2" charset="2"/>
              <a:buChar char="§"/>
              <a:tabLst>
                <a:tab pos="365760" algn="l"/>
                <a:tab pos="64008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GB" sz="2400" b="1" dirty="0">
                <a:effectLst/>
                <a:latin typeface="+mj-lt"/>
                <a:ea typeface="MS Mincho" panose="02020609040205080304" pitchFamily="49" charset="-128"/>
              </a:rPr>
              <a:t>Maintain the “End of Section”</a:t>
            </a:r>
            <a:endParaRPr lang="en-CA" sz="2400" b="1" dirty="0">
              <a:latin typeface="+mj-lt"/>
            </a:endParaRPr>
          </a:p>
        </p:txBody>
      </p:sp>
      <p:sp>
        <p:nvSpPr>
          <p:cNvPr id="7" name="Content Placeholder 6">
            <a:extLst>
              <a:ext uri="{FF2B5EF4-FFF2-40B4-BE49-F238E27FC236}">
                <a16:creationId xmlns:a16="http://schemas.microsoft.com/office/drawing/2014/main" id="{5E293D49-F13F-4B61-8725-0DE6C85825D0}"/>
              </a:ext>
            </a:extLst>
          </p:cNvPr>
          <p:cNvSpPr>
            <a:spLocks noGrp="1"/>
          </p:cNvSpPr>
          <p:nvPr>
            <p:ph idx="1"/>
          </p:nvPr>
        </p:nvSpPr>
        <p:spPr>
          <a:xfrm>
            <a:off x="1" y="100209"/>
            <a:ext cx="8136948" cy="6651320"/>
          </a:xfrm>
        </p:spPr>
        <p:txBody>
          <a:bodyPr>
            <a:normAutofit fontScale="55000" lnSpcReduction="20000"/>
          </a:bodyPr>
          <a:lstStyle/>
          <a:p>
            <a:pPr marL="0" indent="0">
              <a:spcAft>
                <a:spcPts val="1200"/>
              </a:spcAft>
              <a:buNone/>
              <a:tabLst>
                <a:tab pos="36576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US" sz="2900" b="1" dirty="0">
                <a:effectLst/>
                <a:latin typeface="Calibri" panose="020F0502020204030204" pitchFamily="34" charset="0"/>
                <a:ea typeface="MS Mincho" panose="02020609040205080304" pitchFamily="49" charset="-128"/>
              </a:rPr>
              <a:t>1.7	SITE EXAMINATION  </a:t>
            </a:r>
            <a:endParaRPr lang="en-CA" sz="2900" dirty="0">
              <a:latin typeface="Times New Roman" panose="02020603050405020304" pitchFamily="18" charset="0"/>
              <a:ea typeface="MS Mincho" panose="02020609040205080304" pitchFamily="49" charset="-128"/>
            </a:endParaRPr>
          </a:p>
          <a:p>
            <a:pPr marL="0" indent="0">
              <a:spcAft>
                <a:spcPts val="1200"/>
              </a:spcAft>
              <a:buNone/>
              <a:tabLst>
                <a:tab pos="36576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US" sz="2900" b="1" dirty="0">
                <a:solidFill>
                  <a:srgbClr val="FF0000"/>
                </a:solidFill>
                <a:effectLst/>
                <a:latin typeface="Calibri" panose="020F0502020204030204" pitchFamily="34" charset="0"/>
                <a:ea typeface="MS Mincho" panose="02020609040205080304" pitchFamily="49" charset="-128"/>
              </a:rPr>
              <a:t>CHOOSE: </a:t>
            </a:r>
            <a:r>
              <a:rPr lang="en-US" sz="2900" dirty="0">
                <a:effectLst/>
                <a:highlight>
                  <a:srgbClr val="FFFF00"/>
                </a:highlight>
                <a:latin typeface="Calibri" panose="020F0502020204030204" pitchFamily="34" charset="0"/>
                <a:ea typeface="MS Mincho" panose="02020609040205080304" pitchFamily="49" charset="-128"/>
              </a:rPr>
              <a:t>[Bidders must satisfy themselves by personal examination of the Place of the Work and familiarize themselves with conditions and requirements for the Work before submitting a bid.</a:t>
            </a:r>
            <a:r>
              <a:rPr lang="en-US" sz="2900" dirty="0">
                <a:effectLst/>
                <a:latin typeface="Calibri" panose="020F0502020204030204" pitchFamily="34" charset="0"/>
                <a:ea typeface="MS Mincho" panose="02020609040205080304" pitchFamily="49" charset="-128"/>
              </a:rPr>
              <a:t>] </a:t>
            </a:r>
            <a:r>
              <a:rPr lang="en-US" sz="2900" b="1" dirty="0">
                <a:solidFill>
                  <a:srgbClr val="FF0000"/>
                </a:solidFill>
                <a:effectLst/>
                <a:latin typeface="Calibri" panose="020F0502020204030204" pitchFamily="34" charset="0"/>
                <a:ea typeface="MS Mincho" panose="02020609040205080304" pitchFamily="49" charset="-128"/>
              </a:rPr>
              <a:t>OR </a:t>
            </a:r>
            <a:r>
              <a:rPr lang="en-US" sz="2900" dirty="0">
                <a:effectLst/>
                <a:latin typeface="Calibri" panose="020F0502020204030204" pitchFamily="34" charset="0"/>
                <a:ea typeface="MS Mincho" panose="02020609040205080304" pitchFamily="49" charset="-128"/>
              </a:rPr>
              <a:t>[</a:t>
            </a:r>
            <a:r>
              <a:rPr lang="en-US" sz="2900" dirty="0">
                <a:effectLst/>
                <a:highlight>
                  <a:srgbClr val="FFFF00"/>
                </a:highlight>
                <a:latin typeface="Calibri" panose="020F0502020204030204" pitchFamily="34" charset="0"/>
                <a:ea typeface="MS Mincho" panose="02020609040205080304" pitchFamily="49" charset="-128"/>
              </a:rPr>
              <a:t>Bidders’ opportunity to visit the Place of the Work will be in conjunction with the specified </a:t>
            </a:r>
            <a:r>
              <a:rPr lang="en-US" sz="2900" b="1" dirty="0">
                <a:effectLst/>
                <a:highlight>
                  <a:srgbClr val="FFFF00"/>
                </a:highlight>
                <a:latin typeface="Calibri" panose="020F0502020204030204" pitchFamily="34" charset="0"/>
                <a:ea typeface="MS Mincho" panose="02020609040205080304" pitchFamily="49" charset="-128"/>
              </a:rPr>
              <a:t>Pre-Bid Site Meeting – Section 1.8</a:t>
            </a:r>
            <a:r>
              <a:rPr lang="en-US" sz="2900" dirty="0">
                <a:effectLst/>
                <a:highlight>
                  <a:srgbClr val="FFFF00"/>
                </a:highlight>
                <a:latin typeface="Calibri" panose="020F0502020204030204" pitchFamily="34" charset="0"/>
                <a:ea typeface="MS Mincho" panose="02020609040205080304" pitchFamily="49" charset="-128"/>
              </a:rPr>
              <a:t>]</a:t>
            </a:r>
            <a:r>
              <a:rPr lang="en-US" sz="2900" dirty="0">
                <a:effectLst/>
                <a:latin typeface="Calibri" panose="020F0502020204030204" pitchFamily="34" charset="0"/>
                <a:ea typeface="MS Mincho" panose="02020609040205080304" pitchFamily="49" charset="-128"/>
              </a:rPr>
              <a:t>.</a:t>
            </a:r>
            <a:endParaRPr lang="en-CA" sz="2900" dirty="0">
              <a:effectLst/>
              <a:latin typeface="Times New Roman" panose="02020603050405020304" pitchFamily="18" charset="0"/>
              <a:ea typeface="MS Mincho" panose="02020609040205080304" pitchFamily="49" charset="-128"/>
            </a:endParaRPr>
          </a:p>
          <a:p>
            <a:pPr marL="45720" indent="0">
              <a:buNone/>
            </a:pPr>
            <a:r>
              <a:rPr lang="en-US" sz="2900" dirty="0">
                <a:effectLst/>
                <a:highlight>
                  <a:srgbClr val="FFFF00"/>
                </a:highlight>
                <a:latin typeface="Calibri" panose="020F0502020204030204" pitchFamily="34" charset="0"/>
                <a:ea typeface="MS Mincho" panose="02020609040205080304" pitchFamily="49" charset="-128"/>
              </a:rPr>
              <a:t> </a:t>
            </a:r>
            <a:endParaRPr lang="en-CA" sz="2900" dirty="0">
              <a:effectLst/>
              <a:latin typeface="Times New Roman" panose="02020603050405020304" pitchFamily="18" charset="0"/>
              <a:ea typeface="MS Mincho" panose="02020609040205080304" pitchFamily="49" charset="-128"/>
            </a:endParaRPr>
          </a:p>
          <a:p>
            <a:pPr marL="0" lvl="0" indent="0">
              <a:buNone/>
            </a:pPr>
            <a:r>
              <a:rPr lang="en-US" sz="2900" dirty="0">
                <a:effectLst/>
                <a:latin typeface="Calibri" panose="020F0502020204030204" pitchFamily="34" charset="0"/>
                <a:ea typeface="MS Mincho" panose="02020609040205080304" pitchFamily="49" charset="-128"/>
              </a:rPr>
              <a:t>[</a:t>
            </a:r>
            <a:r>
              <a:rPr lang="en-US" sz="2900" b="1" dirty="0">
                <a:effectLst/>
                <a:highlight>
                  <a:srgbClr val="FFFF00"/>
                </a:highlight>
                <a:latin typeface="Calibri" panose="020F0502020204030204" pitchFamily="34" charset="0"/>
                <a:ea typeface="MS Mincho" panose="02020609040205080304" pitchFamily="49" charset="-128"/>
              </a:rPr>
              <a:t>Refer to 00 31 00 - Available Project Information</a:t>
            </a:r>
            <a:r>
              <a:rPr lang="en-US" sz="2900" dirty="0">
                <a:effectLst/>
                <a:highlight>
                  <a:srgbClr val="FFFF00"/>
                </a:highlight>
                <a:latin typeface="Calibri" panose="020F0502020204030204" pitchFamily="34" charset="0"/>
                <a:ea typeface="MS Mincho" panose="02020609040205080304" pitchFamily="49" charset="-128"/>
              </a:rPr>
              <a:t> which identifies available information pertaining to the Project].</a:t>
            </a:r>
            <a:r>
              <a:rPr lang="en-US" sz="2900" dirty="0">
                <a:effectLst/>
                <a:latin typeface="Calibri" panose="020F0502020204030204" pitchFamily="34" charset="0"/>
                <a:ea typeface="MS Mincho" panose="02020609040205080304" pitchFamily="49" charset="-128"/>
              </a:rPr>
              <a:t> </a:t>
            </a:r>
            <a:r>
              <a:rPr lang="en-US" sz="2900" b="1" dirty="0">
                <a:solidFill>
                  <a:srgbClr val="FF0000"/>
                </a:solidFill>
                <a:effectLst/>
                <a:latin typeface="Calibri" panose="020F0502020204030204" pitchFamily="34" charset="0"/>
                <a:ea typeface="MS Mincho" panose="02020609040205080304" pitchFamily="49" charset="-128"/>
              </a:rPr>
              <a:t>Note to staff: Delete if there is no available project information. </a:t>
            </a:r>
            <a:endParaRPr lang="en-CA" sz="2900" dirty="0">
              <a:effectLst/>
              <a:latin typeface="Times New Roman" panose="02020603050405020304" pitchFamily="18" charset="0"/>
              <a:ea typeface="MS Mincho" panose="02020609040205080304" pitchFamily="49" charset="-128"/>
            </a:endParaRPr>
          </a:p>
          <a:p>
            <a:pPr marL="685800"/>
            <a:endParaRPr lang="en-CA" sz="2900" dirty="0">
              <a:effectLst/>
              <a:latin typeface="Times New Roman" panose="02020603050405020304" pitchFamily="18" charset="0"/>
              <a:ea typeface="MS Mincho" panose="02020609040205080304" pitchFamily="49" charset="-128"/>
            </a:endParaRPr>
          </a:p>
          <a:p>
            <a:pPr marL="0" lvl="0" indent="0">
              <a:buNone/>
            </a:pPr>
            <a:r>
              <a:rPr lang="en-US" sz="2900" dirty="0">
                <a:effectLst/>
                <a:latin typeface="Calibri" panose="020F0502020204030204" pitchFamily="34" charset="0"/>
                <a:ea typeface="MS Mincho" panose="02020609040205080304" pitchFamily="49" charset="-128"/>
              </a:rPr>
              <a:t>By inference of the “Concealed or Unknown Conditions” GC in the General Conditions of the Contract, Bidders shall include in their bid price for non-concealed and known conditions that are either visible or can be reasonably inferred from a site examination at the Place of the Work before the bid submission. </a:t>
            </a:r>
            <a:endParaRPr lang="en-CA" sz="2900" dirty="0">
              <a:effectLst/>
              <a:latin typeface="Times New Roman" panose="02020603050405020304" pitchFamily="18" charset="0"/>
              <a:ea typeface="MS Mincho" panose="02020609040205080304" pitchFamily="49" charset="-128"/>
            </a:endParaRPr>
          </a:p>
          <a:p>
            <a:pPr marL="45720" indent="0">
              <a:buNone/>
            </a:pPr>
            <a:endParaRPr lang="en-CA" sz="2900" dirty="0">
              <a:effectLst/>
              <a:latin typeface="Times New Roman" panose="02020603050405020304" pitchFamily="18" charset="0"/>
              <a:ea typeface="MS Mincho" panose="02020609040205080304" pitchFamily="49" charset="-128"/>
            </a:endParaRPr>
          </a:p>
          <a:p>
            <a:pPr marL="0" lvl="0" indent="0">
              <a:buNone/>
            </a:pPr>
            <a:r>
              <a:rPr lang="en-US" sz="2900" dirty="0">
                <a:effectLst/>
                <a:latin typeface="Calibri" panose="020F0502020204030204" pitchFamily="34" charset="0"/>
                <a:ea typeface="MS Mincho" panose="02020609040205080304" pitchFamily="49" charset="-128"/>
              </a:rPr>
              <a:t>No claim, arising from the Bidder’s failure to adequately examine the Place of the Work will be considered.</a:t>
            </a:r>
            <a:endParaRPr lang="en-CA" sz="2900" dirty="0">
              <a:effectLst/>
              <a:latin typeface="Times New Roman" panose="02020603050405020304" pitchFamily="18" charset="0"/>
              <a:ea typeface="MS Mincho" panose="02020609040205080304" pitchFamily="49" charset="-128"/>
            </a:endParaRPr>
          </a:p>
          <a:p>
            <a:pPr marL="0" indent="0">
              <a:buNone/>
              <a:tabLst>
                <a:tab pos="36576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US" sz="2900" dirty="0">
                <a:effectLst/>
                <a:latin typeface="Calibri" panose="020F0502020204030204" pitchFamily="34" charset="0"/>
                <a:ea typeface="MS Mincho" panose="02020609040205080304" pitchFamily="49" charset="-128"/>
              </a:rPr>
              <a:t> </a:t>
            </a:r>
            <a:endParaRPr lang="en-CA" sz="2900" dirty="0">
              <a:effectLst/>
              <a:latin typeface="Times New Roman" panose="02020603050405020304" pitchFamily="18" charset="0"/>
              <a:ea typeface="MS Mincho" panose="02020609040205080304" pitchFamily="49" charset="-128"/>
            </a:endParaRPr>
          </a:p>
          <a:p>
            <a:pPr marL="0" indent="0">
              <a:spcAft>
                <a:spcPts val="1200"/>
              </a:spcAft>
              <a:buNone/>
              <a:tabLst>
                <a:tab pos="365760" algn="l"/>
                <a:tab pos="64008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US" sz="2900" b="1" dirty="0">
                <a:effectLst/>
                <a:latin typeface="Calibri" panose="020F0502020204030204" pitchFamily="34" charset="0"/>
                <a:ea typeface="MS Mincho" panose="02020609040205080304" pitchFamily="49" charset="-128"/>
              </a:rPr>
              <a:t>1.8	</a:t>
            </a:r>
            <a:r>
              <a:rPr lang="en-US" sz="2900" b="1" dirty="0">
                <a:effectLst/>
                <a:highlight>
                  <a:srgbClr val="FFFF00"/>
                </a:highlight>
                <a:latin typeface="Calibri" panose="020F0502020204030204" pitchFamily="34" charset="0"/>
                <a:ea typeface="MS Mincho" panose="02020609040205080304" pitchFamily="49" charset="-128"/>
              </a:rPr>
              <a:t>[PRE-BID SITE MEETING]</a:t>
            </a:r>
            <a:r>
              <a:rPr lang="en-US" sz="2900" b="1" dirty="0">
                <a:effectLst/>
                <a:latin typeface="Calibri" panose="020F0502020204030204" pitchFamily="34" charset="0"/>
                <a:ea typeface="MS Mincho" panose="02020609040205080304" pitchFamily="49" charset="-128"/>
              </a:rPr>
              <a:t> </a:t>
            </a:r>
            <a:r>
              <a:rPr lang="en-US" sz="2900" b="1" dirty="0">
                <a:solidFill>
                  <a:srgbClr val="FF0000"/>
                </a:solidFill>
                <a:effectLst/>
                <a:latin typeface="Calibri" panose="020F0502020204030204" pitchFamily="34" charset="0"/>
                <a:ea typeface="MS Mincho" panose="02020609040205080304" pitchFamily="49" charset="-128"/>
              </a:rPr>
              <a:t>Note to staff: Delete this entire section if not required                                    </a:t>
            </a:r>
            <a:endParaRPr lang="en-CA" sz="2900" dirty="0">
              <a:effectLst/>
              <a:latin typeface="Times New Roman" panose="02020603050405020304" pitchFamily="18" charset="0"/>
              <a:ea typeface="MS Mincho" panose="02020609040205080304" pitchFamily="49" charset="-128"/>
            </a:endParaRPr>
          </a:p>
          <a:p>
            <a:pPr marL="342900" lvl="0" indent="-342900">
              <a:spcAft>
                <a:spcPts val="1200"/>
              </a:spcAft>
              <a:buFont typeface="+mj-lt"/>
              <a:buAutoNum type="arabicPeriod"/>
              <a:tabLst>
                <a:tab pos="365760" algn="l"/>
                <a:tab pos="400050" algn="l"/>
                <a:tab pos="914400" algn="l"/>
                <a:tab pos="1188720" algn="l"/>
                <a:tab pos="1463040" algn="l"/>
                <a:tab pos="1737360" algn="l"/>
                <a:tab pos="2011680" algn="l"/>
                <a:tab pos="2286000" algn="l"/>
                <a:tab pos="2560320" algn="l"/>
                <a:tab pos="2834640" algn="l"/>
                <a:tab pos="3108960" algn="l"/>
                <a:tab pos="3383280" algn="l"/>
                <a:tab pos="3657600" algn="l"/>
                <a:tab pos="3931920" algn="l"/>
                <a:tab pos="4206240" algn="l"/>
                <a:tab pos="4480560" algn="l"/>
                <a:tab pos="4754880" algn="l"/>
                <a:tab pos="5029200" algn="l"/>
                <a:tab pos="5303520" algn="l"/>
                <a:tab pos="5577840" algn="l"/>
                <a:tab pos="5852160" algn="l"/>
                <a:tab pos="6126480" algn="l"/>
                <a:tab pos="6400800" algn="l"/>
              </a:tabLst>
            </a:pPr>
            <a:r>
              <a:rPr lang="en-US" sz="2900" dirty="0">
                <a:effectLst/>
                <a:latin typeface="Calibri" panose="020F0502020204030204" pitchFamily="34" charset="0"/>
                <a:ea typeface="MS Mincho" panose="02020609040205080304" pitchFamily="49" charset="-128"/>
              </a:rPr>
              <a:t>A pre-bid site meeting at the Place of the Work </a:t>
            </a:r>
            <a:r>
              <a:rPr lang="en-US" sz="2900" dirty="0">
                <a:effectLst/>
                <a:highlight>
                  <a:srgbClr val="FFFF00"/>
                </a:highlight>
                <a:latin typeface="Calibri" panose="020F0502020204030204" pitchFamily="34" charset="0"/>
                <a:ea typeface="MS Mincho" panose="02020609040205080304" pitchFamily="49" charset="-128"/>
              </a:rPr>
              <a:t>[insert location details/address</a:t>
            </a:r>
            <a:r>
              <a:rPr lang="en-US" sz="2900" dirty="0">
                <a:effectLst/>
                <a:latin typeface="Calibri" panose="020F0502020204030204" pitchFamily="34" charset="0"/>
                <a:ea typeface="MS Mincho" panose="02020609040205080304" pitchFamily="49" charset="-128"/>
              </a:rPr>
              <a:t>] has been scheduled for </a:t>
            </a:r>
            <a:r>
              <a:rPr lang="en-US" sz="2900" dirty="0">
                <a:effectLst/>
                <a:highlight>
                  <a:srgbClr val="FFFF00"/>
                </a:highlight>
                <a:latin typeface="Calibri" panose="020F0502020204030204" pitchFamily="34" charset="0"/>
                <a:ea typeface="MS Mincho" panose="02020609040205080304" pitchFamily="49" charset="-128"/>
              </a:rPr>
              <a:t>[_____ a.m./p.m.]</a:t>
            </a:r>
            <a:r>
              <a:rPr lang="en-US" sz="2900" dirty="0">
                <a:effectLst/>
                <a:latin typeface="Calibri" panose="020F0502020204030204" pitchFamily="34" charset="0"/>
                <a:ea typeface="MS Mincho" panose="02020609040205080304" pitchFamily="49" charset="-128"/>
              </a:rPr>
              <a:t> local time on </a:t>
            </a:r>
            <a:r>
              <a:rPr lang="en-US" sz="2900" dirty="0">
                <a:effectLst/>
                <a:highlight>
                  <a:srgbClr val="FFFF00"/>
                </a:highlight>
                <a:latin typeface="Calibri" panose="020F0502020204030204" pitchFamily="34" charset="0"/>
                <a:ea typeface="MS Mincho" panose="02020609040205080304" pitchFamily="49" charset="-128"/>
              </a:rPr>
              <a:t>[       ],</a:t>
            </a:r>
            <a:r>
              <a:rPr lang="en-US" sz="2900" dirty="0">
                <a:effectLst/>
                <a:latin typeface="Calibri" panose="020F0502020204030204" pitchFamily="34" charset="0"/>
                <a:ea typeface="MS Mincho" panose="02020609040205080304" pitchFamily="49" charset="-128"/>
              </a:rPr>
              <a:t> 20</a:t>
            </a:r>
            <a:r>
              <a:rPr lang="en-US" sz="2900" dirty="0">
                <a:effectLst/>
                <a:highlight>
                  <a:srgbClr val="FFFF00"/>
                </a:highlight>
                <a:latin typeface="Calibri" panose="020F0502020204030204" pitchFamily="34" charset="0"/>
                <a:ea typeface="MS Mincho" panose="02020609040205080304" pitchFamily="49" charset="-128"/>
              </a:rPr>
              <a:t>[  ].</a:t>
            </a:r>
            <a:r>
              <a:rPr lang="en-US" sz="2900" dirty="0">
                <a:effectLst/>
                <a:latin typeface="Calibri" panose="020F0502020204030204" pitchFamily="34" charset="0"/>
                <a:ea typeface="MS Mincho" panose="02020609040205080304" pitchFamily="49" charset="-128"/>
              </a:rPr>
              <a:t>  </a:t>
            </a:r>
            <a:endParaRPr lang="en-CA" sz="2900" dirty="0">
              <a:effectLst/>
              <a:latin typeface="Times New Roman" panose="02020603050405020304" pitchFamily="18" charset="0"/>
              <a:ea typeface="MS Mincho" panose="02020609040205080304" pitchFamily="49" charset="-128"/>
            </a:endParaRPr>
          </a:p>
          <a:p>
            <a:pPr marL="0" indent="0">
              <a:buNone/>
            </a:pPr>
            <a:endParaRPr lang="en-CA" dirty="0"/>
          </a:p>
        </p:txBody>
      </p:sp>
    </p:spTree>
    <p:extLst>
      <p:ext uri="{BB962C8B-B14F-4D97-AF65-F5344CB8AC3E}">
        <p14:creationId xmlns:p14="http://schemas.microsoft.com/office/powerpoint/2010/main" val="2408131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0956F213-A440-1025-109E-B870CEF104A8}"/>
              </a:ext>
            </a:extLst>
          </p:cNvPr>
          <p:cNvPicPr>
            <a:picLocks noGrp="1" noChangeAspect="1"/>
          </p:cNvPicPr>
          <p:nvPr>
            <p:ph idx="1"/>
          </p:nvPr>
        </p:nvPicPr>
        <p:blipFill>
          <a:blip r:embed="rId3"/>
          <a:stretch>
            <a:fillRect/>
          </a:stretch>
        </p:blipFill>
        <p:spPr>
          <a:xfrm>
            <a:off x="335696" y="420914"/>
            <a:ext cx="7472989" cy="5675086"/>
          </a:xfrm>
        </p:spPr>
      </p:pic>
      <p:sp>
        <p:nvSpPr>
          <p:cNvPr id="16" name="Title 15">
            <a:extLst>
              <a:ext uri="{FF2B5EF4-FFF2-40B4-BE49-F238E27FC236}">
                <a16:creationId xmlns:a16="http://schemas.microsoft.com/office/drawing/2014/main" id="{C2D05B3A-52C0-0AD1-815F-4B87791A5A6F}"/>
              </a:ext>
            </a:extLst>
          </p:cNvPr>
          <p:cNvSpPr>
            <a:spLocks noGrp="1"/>
          </p:cNvSpPr>
          <p:nvPr>
            <p:ph type="title"/>
          </p:nvPr>
        </p:nvSpPr>
        <p:spPr>
          <a:xfrm>
            <a:off x="8508683" y="1164171"/>
            <a:ext cx="3161963" cy="2491851"/>
          </a:xfrm>
        </p:spPr>
        <p:txBody>
          <a:bodyPr>
            <a:normAutofit fontScale="90000"/>
          </a:bodyPr>
          <a:lstStyle/>
          <a:p>
            <a:pPr algn="ctr"/>
            <a:r>
              <a:rPr lang="en-CA" b="1" dirty="0">
                <a:solidFill>
                  <a:srgbClr val="F37415"/>
                </a:solidFill>
              </a:rPr>
              <a:t>PROCUREMENT HUB SPACE </a:t>
            </a:r>
            <a:br>
              <a:rPr lang="en-CA" b="1" dirty="0">
                <a:solidFill>
                  <a:srgbClr val="F37415"/>
                </a:solidFill>
              </a:rPr>
            </a:br>
            <a:r>
              <a:rPr lang="en-CA" b="1" dirty="0">
                <a:solidFill>
                  <a:srgbClr val="F37415"/>
                </a:solidFill>
              </a:rPr>
              <a:t>RESOURCES </a:t>
            </a:r>
            <a:br>
              <a:rPr lang="en-CA" b="1" dirty="0">
                <a:solidFill>
                  <a:srgbClr val="F37415"/>
                </a:solidFill>
              </a:rPr>
            </a:br>
            <a:br>
              <a:rPr lang="en-CA" b="1" dirty="0">
                <a:solidFill>
                  <a:srgbClr val="F37415"/>
                </a:solidFill>
              </a:rPr>
            </a:br>
            <a:endParaRPr lang="en-CA" b="1" dirty="0">
              <a:solidFill>
                <a:srgbClr val="F37415"/>
              </a:solidFill>
            </a:endParaRPr>
          </a:p>
        </p:txBody>
      </p:sp>
    </p:spTree>
    <p:extLst>
      <p:ext uri="{BB962C8B-B14F-4D97-AF65-F5344CB8AC3E}">
        <p14:creationId xmlns:p14="http://schemas.microsoft.com/office/powerpoint/2010/main" val="168660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99FD-9676-4276-B565-0AB37EFAD33B}"/>
              </a:ext>
            </a:extLst>
          </p:cNvPr>
          <p:cNvSpPr>
            <a:spLocks noGrp="1"/>
          </p:cNvSpPr>
          <p:nvPr>
            <p:ph type="title"/>
          </p:nvPr>
        </p:nvSpPr>
        <p:spPr>
          <a:xfrm>
            <a:off x="8458199" y="190431"/>
            <a:ext cx="3161963" cy="1360778"/>
          </a:xfrm>
        </p:spPr>
        <p:txBody>
          <a:bodyPr>
            <a:normAutofit/>
          </a:bodyPr>
          <a:lstStyle/>
          <a:p>
            <a:pPr algn="ctr"/>
            <a:r>
              <a:rPr lang="en-US" b="1" dirty="0">
                <a:solidFill>
                  <a:srgbClr val="00B0F0"/>
                </a:solidFill>
              </a:rPr>
              <a:t>OTHER RESOURCES </a:t>
            </a:r>
            <a:endParaRPr lang="en-CA" b="1" dirty="0">
              <a:solidFill>
                <a:srgbClr val="00B0F0"/>
              </a:solidFill>
            </a:endParaRPr>
          </a:p>
        </p:txBody>
      </p:sp>
      <p:pic>
        <p:nvPicPr>
          <p:cNvPr id="6" name="Content Placeholder 5" descr="Close-up of bookshelves in a public library">
            <a:extLst>
              <a:ext uri="{FF2B5EF4-FFF2-40B4-BE49-F238E27FC236}">
                <a16:creationId xmlns:a16="http://schemas.microsoft.com/office/drawing/2014/main" id="{EC14BFB7-0622-4B6F-9F23-12BD0DC737F6}"/>
              </a:ext>
            </a:extLst>
          </p:cNvPr>
          <p:cNvPicPr>
            <a:picLocks noGrp="1" noChangeAspect="1"/>
          </p:cNvPicPr>
          <p:nvPr>
            <p:ph idx="1"/>
          </p:nvPr>
        </p:nvPicPr>
        <p:blipFill>
          <a:blip r:embed="rId3"/>
          <a:stretch>
            <a:fillRect/>
          </a:stretch>
        </p:blipFill>
        <p:spPr>
          <a:xfrm>
            <a:off x="263046" y="300624"/>
            <a:ext cx="7803715" cy="6325643"/>
          </a:xfrm>
        </p:spPr>
      </p:pic>
      <p:sp>
        <p:nvSpPr>
          <p:cNvPr id="4" name="Text Placeholder 3">
            <a:extLst>
              <a:ext uri="{FF2B5EF4-FFF2-40B4-BE49-F238E27FC236}">
                <a16:creationId xmlns:a16="http://schemas.microsoft.com/office/drawing/2014/main" id="{E79C4999-397F-4574-8B19-C7639BBBCDD8}"/>
              </a:ext>
            </a:extLst>
          </p:cNvPr>
          <p:cNvSpPr>
            <a:spLocks noGrp="1"/>
          </p:cNvSpPr>
          <p:nvPr>
            <p:ph type="body" sz="half" idx="2"/>
          </p:nvPr>
        </p:nvSpPr>
        <p:spPr>
          <a:xfrm>
            <a:off x="8285537" y="1683026"/>
            <a:ext cx="3507288" cy="5174974"/>
          </a:xfrm>
        </p:spPr>
        <p:txBody>
          <a:bodyPr>
            <a:noAutofit/>
          </a:bodyPr>
          <a:lstStyle/>
          <a:p>
            <a:pPr marL="342900" indent="-342900">
              <a:buFont typeface="Wingdings" panose="05000000000000000000" pitchFamily="2" charset="2"/>
              <a:buChar char="§"/>
            </a:pPr>
            <a:r>
              <a:rPr lang="en-US" sz="1400" b="1" dirty="0"/>
              <a:t>CCDC guides related to this information session are available on the Procurement Hub Space </a:t>
            </a:r>
            <a:r>
              <a:rPr lang="en-CA" sz="1400" b="1" dirty="0">
                <a:hlinkClick r:id="rId4"/>
              </a:rPr>
              <a:t>Procurement Information Materials (trcastaff.ca)</a:t>
            </a:r>
            <a:endParaRPr lang="en-US" sz="1400" b="1" dirty="0">
              <a:highlight>
                <a:srgbClr val="FFFF00"/>
              </a:highlight>
            </a:endParaRPr>
          </a:p>
          <a:p>
            <a:pPr marL="342900" indent="-342900">
              <a:buFont typeface="Wingdings" panose="05000000000000000000" pitchFamily="2" charset="2"/>
              <a:buChar char="§"/>
            </a:pPr>
            <a:r>
              <a:rPr lang="en-US" sz="1400" b="1" dirty="0"/>
              <a:t>Construction Specifications Canada (CSC) </a:t>
            </a:r>
          </a:p>
          <a:p>
            <a:pPr lvl="1"/>
            <a:r>
              <a:rPr lang="en-US" sz="1400" b="1" dirty="0">
                <a:hlinkClick r:id="rId5"/>
              </a:rPr>
              <a:t>www.csc-dcc.ca</a:t>
            </a:r>
            <a:endParaRPr lang="en-US" sz="1400" b="1" dirty="0"/>
          </a:p>
          <a:p>
            <a:pPr marL="342900" indent="-342900">
              <a:buFont typeface="Wingdings" panose="05000000000000000000" pitchFamily="2" charset="2"/>
              <a:buChar char="§"/>
            </a:pPr>
            <a:r>
              <a:rPr lang="en-US" sz="1400" b="1" dirty="0"/>
              <a:t>Construction Specifications Institute (CSI) </a:t>
            </a:r>
            <a:r>
              <a:rPr lang="en-US" sz="1400" b="1" dirty="0">
                <a:hlinkClick r:id="rId6"/>
              </a:rPr>
              <a:t>www.csiresources.org</a:t>
            </a:r>
            <a:endParaRPr lang="en-US" sz="1400" b="1" dirty="0"/>
          </a:p>
          <a:p>
            <a:pPr marL="342900" indent="-342900">
              <a:buFont typeface="Wingdings" panose="05000000000000000000" pitchFamily="2" charset="2"/>
              <a:buChar char="§"/>
            </a:pPr>
            <a:r>
              <a:rPr lang="en-US" sz="1400" b="1" dirty="0"/>
              <a:t>Link to </a:t>
            </a:r>
            <a:r>
              <a:rPr lang="en-CA" sz="1400" b="1" dirty="0"/>
              <a:t>Gowlings </a:t>
            </a:r>
            <a:r>
              <a:rPr lang="en-CA" sz="1400" b="1" i="0" dirty="0">
                <a:effectLst/>
                <a:latin typeface="GWLGBW-Lt"/>
              </a:rPr>
              <a:t>article provides a brief summary of changes</a:t>
            </a:r>
            <a:r>
              <a:rPr lang="en-US" sz="1400" b="1" i="0" dirty="0">
                <a:effectLst/>
                <a:latin typeface="GWLGBW-Lt"/>
              </a:rPr>
              <a:t> to</a:t>
            </a:r>
            <a:r>
              <a:rPr lang="en-US" sz="1400" b="1" dirty="0"/>
              <a:t> CCDC 2 2008 </a:t>
            </a:r>
            <a:r>
              <a:rPr lang="en-US" sz="1400" b="1" u="sng" dirty="0">
                <a:solidFill>
                  <a:srgbClr val="00B0F0"/>
                </a:solidFill>
              </a:rPr>
              <a:t>https://gowlingwlg.com/en/insights-resources/articles/2020/what-the-new-ccdc-2-stipulated-price-contract-mean/</a:t>
            </a:r>
            <a:endParaRPr lang="en-US" sz="1400" b="1" dirty="0"/>
          </a:p>
        </p:txBody>
      </p:sp>
    </p:spTree>
    <p:extLst>
      <p:ext uri="{BB962C8B-B14F-4D97-AF65-F5344CB8AC3E}">
        <p14:creationId xmlns:p14="http://schemas.microsoft.com/office/powerpoint/2010/main" val="942947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The End' typed on a typewriter">
            <a:extLst>
              <a:ext uri="{FF2B5EF4-FFF2-40B4-BE49-F238E27FC236}">
                <a16:creationId xmlns:a16="http://schemas.microsoft.com/office/drawing/2014/main" id="{C85BDAAD-14D0-4F79-A467-E562A383B518}"/>
              </a:ext>
            </a:extLst>
          </p:cNvPr>
          <p:cNvPicPr>
            <a:picLocks noGrp="1" noChangeAspect="1"/>
          </p:cNvPicPr>
          <p:nvPr>
            <p:ph sz="half" idx="1"/>
          </p:nvPr>
        </p:nvPicPr>
        <p:blipFill rotWithShape="1">
          <a:blip r:embed="rId2"/>
          <a:srcRect l="8640" r="8639" b="-1"/>
          <a:stretch/>
        </p:blipFill>
        <p:spPr>
          <a:xfrm>
            <a:off x="2275840" y="650240"/>
            <a:ext cx="8117840" cy="5709920"/>
          </a:xfrm>
          <a:noFill/>
        </p:spPr>
      </p:pic>
    </p:spTree>
    <p:extLst>
      <p:ext uri="{BB962C8B-B14F-4D97-AF65-F5344CB8AC3E}">
        <p14:creationId xmlns:p14="http://schemas.microsoft.com/office/powerpoint/2010/main" val="34450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405D79A-CC34-45CC-9DD2-B3FCCF839EBB}"/>
              </a:ext>
            </a:extLst>
          </p:cNvPr>
          <p:cNvSpPr>
            <a:spLocks noGrp="1"/>
          </p:cNvSpPr>
          <p:nvPr>
            <p:ph type="title"/>
          </p:nvPr>
        </p:nvSpPr>
        <p:spPr>
          <a:xfrm>
            <a:off x="1066800" y="642594"/>
            <a:ext cx="10058400" cy="1371600"/>
          </a:xfrm>
        </p:spPr>
        <p:txBody>
          <a:bodyPr anchor="ctr">
            <a:normAutofit/>
          </a:bodyPr>
          <a:lstStyle/>
          <a:p>
            <a:pPr algn="ctr"/>
            <a:r>
              <a:rPr lang="en-US" b="1" dirty="0"/>
              <a:t>QUESTIONS</a:t>
            </a:r>
          </a:p>
        </p:txBody>
      </p:sp>
      <p:pic>
        <p:nvPicPr>
          <p:cNvPr id="6" name="Content Placeholder 5" descr="Wood human figure">
            <a:extLst>
              <a:ext uri="{FF2B5EF4-FFF2-40B4-BE49-F238E27FC236}">
                <a16:creationId xmlns:a16="http://schemas.microsoft.com/office/drawing/2014/main" id="{2E9FF311-5D10-4975-BBD8-97ABC58799DE}"/>
              </a:ext>
            </a:extLst>
          </p:cNvPr>
          <p:cNvPicPr>
            <a:picLocks noGrp="1" noChangeAspect="1"/>
          </p:cNvPicPr>
          <p:nvPr>
            <p:ph idx="1"/>
          </p:nvPr>
        </p:nvPicPr>
        <p:blipFill>
          <a:blip r:embed="rId2"/>
          <a:stretch/>
        </p:blipFill>
        <p:spPr>
          <a:xfrm>
            <a:off x="3212387" y="2103120"/>
            <a:ext cx="5767226" cy="3849624"/>
          </a:xfrm>
          <a:noFill/>
        </p:spPr>
      </p:pic>
    </p:spTree>
    <p:extLst>
      <p:ext uri="{BB962C8B-B14F-4D97-AF65-F5344CB8AC3E}">
        <p14:creationId xmlns:p14="http://schemas.microsoft.com/office/powerpoint/2010/main" val="3533114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rchitects working on landscape plans, conceptual site plan, and architectural drawings on transparent paper">
            <a:extLst>
              <a:ext uri="{FF2B5EF4-FFF2-40B4-BE49-F238E27FC236}">
                <a16:creationId xmlns:a16="http://schemas.microsoft.com/office/drawing/2014/main" id="{5E5E8CF4-004C-4097-A1D9-E9D1D7FC46D5}"/>
              </a:ext>
            </a:extLst>
          </p:cNvPr>
          <p:cNvPicPr>
            <a:picLocks noGrp="1" noChangeAspect="1"/>
          </p:cNvPicPr>
          <p:nvPr>
            <p:ph type="pic" idx="1"/>
          </p:nvPr>
        </p:nvPicPr>
        <p:blipFill rotWithShape="1">
          <a:blip r:embed="rId3"/>
          <a:srcRect l="12755" r="10372" b="-2"/>
          <a:stretch/>
        </p:blipFill>
        <p:spPr>
          <a:xfrm>
            <a:off x="228599" y="237744"/>
            <a:ext cx="7696201" cy="6382512"/>
          </a:xfrm>
          <a:noFill/>
        </p:spPr>
      </p:pic>
      <p:sp>
        <p:nvSpPr>
          <p:cNvPr id="2" name="Title 1">
            <a:extLst>
              <a:ext uri="{FF2B5EF4-FFF2-40B4-BE49-F238E27FC236}">
                <a16:creationId xmlns:a16="http://schemas.microsoft.com/office/drawing/2014/main" id="{C694FD02-D8DE-4C1C-B5FD-E7DBD2F61A16}"/>
              </a:ext>
            </a:extLst>
          </p:cNvPr>
          <p:cNvSpPr>
            <a:spLocks noGrp="1"/>
          </p:cNvSpPr>
          <p:nvPr>
            <p:ph type="title"/>
          </p:nvPr>
        </p:nvSpPr>
        <p:spPr>
          <a:xfrm>
            <a:off x="8374508" y="503433"/>
            <a:ext cx="3144774" cy="687752"/>
          </a:xfrm>
        </p:spPr>
        <p:txBody>
          <a:bodyPr anchor="b">
            <a:normAutofit/>
          </a:bodyPr>
          <a:lstStyle/>
          <a:p>
            <a:pPr algn="ctr"/>
            <a:r>
              <a:rPr lang="en-CA" b="1" dirty="0">
                <a:solidFill>
                  <a:schemeClr val="accent1"/>
                </a:solidFill>
              </a:rPr>
              <a:t>OVERVIEW</a:t>
            </a:r>
          </a:p>
        </p:txBody>
      </p:sp>
      <p:sp>
        <p:nvSpPr>
          <p:cNvPr id="3" name="Content Placeholder 2">
            <a:extLst>
              <a:ext uri="{FF2B5EF4-FFF2-40B4-BE49-F238E27FC236}">
                <a16:creationId xmlns:a16="http://schemas.microsoft.com/office/drawing/2014/main" id="{7C67895B-7F36-433E-8175-0BD986D51646}"/>
              </a:ext>
            </a:extLst>
          </p:cNvPr>
          <p:cNvSpPr>
            <a:spLocks noGrp="1"/>
          </p:cNvSpPr>
          <p:nvPr>
            <p:ph type="body" sz="half" idx="2"/>
          </p:nvPr>
        </p:nvSpPr>
        <p:spPr>
          <a:xfrm>
            <a:off x="8269357" y="1191185"/>
            <a:ext cx="3694044" cy="5163382"/>
          </a:xfrm>
        </p:spPr>
        <p:txBody>
          <a:bodyPr>
            <a:normAutofit/>
          </a:bodyPr>
          <a:lstStyle/>
          <a:p>
            <a:pPr marL="285750" indent="-285750">
              <a:spcBef>
                <a:spcPts val="0"/>
              </a:spcBef>
              <a:buFont typeface="Wingdings" panose="05000000000000000000" pitchFamily="2" charset="2"/>
              <a:buChar char="§"/>
            </a:pPr>
            <a:r>
              <a:rPr lang="en-US" b="1" dirty="0"/>
              <a:t>CCDC 2 2020 Changes </a:t>
            </a:r>
          </a:p>
          <a:p>
            <a:pPr marL="285750" indent="-285750">
              <a:buFont typeface="Wingdings" panose="05000000000000000000" pitchFamily="2" charset="2"/>
              <a:buChar char="§"/>
            </a:pPr>
            <a:r>
              <a:rPr lang="en-US" b="1" dirty="0" err="1"/>
              <a:t>MasterFormat</a:t>
            </a:r>
            <a:endParaRPr lang="en-US" b="1" dirty="0"/>
          </a:p>
          <a:p>
            <a:pPr marL="742950" lvl="1" indent="-285750">
              <a:buFont typeface="Courier New" panose="02070309020205020404" pitchFamily="49" charset="0"/>
              <a:buChar char="o"/>
            </a:pPr>
            <a:r>
              <a:rPr lang="en-US" b="1" dirty="0"/>
              <a:t>What is </a:t>
            </a:r>
            <a:r>
              <a:rPr lang="en-US" b="1" dirty="0" err="1"/>
              <a:t>MasterFormat</a:t>
            </a:r>
            <a:r>
              <a:rPr lang="en-US" b="1" dirty="0"/>
              <a:t>?</a:t>
            </a:r>
          </a:p>
          <a:p>
            <a:pPr marL="742950" lvl="1" indent="-285750">
              <a:buFont typeface="Courier New" panose="02070309020205020404" pitchFamily="49" charset="0"/>
              <a:buChar char="o"/>
            </a:pPr>
            <a:r>
              <a:rPr lang="en-US" b="1" dirty="0" err="1"/>
              <a:t>MasterFormat</a:t>
            </a:r>
            <a:r>
              <a:rPr lang="en-US" b="1" dirty="0"/>
              <a:t> Framework</a:t>
            </a:r>
          </a:p>
          <a:p>
            <a:pPr marL="742950" lvl="1" indent="-285750">
              <a:buFont typeface="Courier New" panose="02070309020205020404" pitchFamily="49" charset="0"/>
              <a:buChar char="o"/>
            </a:pPr>
            <a:r>
              <a:rPr lang="en-US" b="1" dirty="0" err="1"/>
              <a:t>MasterFormat</a:t>
            </a:r>
            <a:r>
              <a:rPr lang="en-US" b="1" dirty="0"/>
              <a:t> Benefits</a:t>
            </a:r>
          </a:p>
          <a:p>
            <a:pPr marL="285750" indent="-285750">
              <a:buFont typeface="Wingdings" panose="05000000000000000000" pitchFamily="2" charset="2"/>
              <a:buChar char="§"/>
            </a:pPr>
            <a:r>
              <a:rPr lang="en-US" b="1" dirty="0"/>
              <a:t>CCDC Division 00 (Procurement &amp; Contracting Requirements)</a:t>
            </a:r>
          </a:p>
          <a:p>
            <a:pPr marL="285750" indent="-285750">
              <a:buFont typeface="Wingdings" panose="05000000000000000000" pitchFamily="2" charset="2"/>
              <a:buChar char="§"/>
            </a:pPr>
            <a:r>
              <a:rPr lang="en-US" b="1" dirty="0"/>
              <a:t>CCDC Division 01   </a:t>
            </a:r>
          </a:p>
          <a:p>
            <a:r>
              <a:rPr lang="en-US" b="1" dirty="0"/>
              <a:t>     (General Requirements)</a:t>
            </a:r>
          </a:p>
          <a:p>
            <a:pPr marL="285750" indent="-285750">
              <a:buFont typeface="Wingdings" panose="05000000000000000000" pitchFamily="2" charset="2"/>
              <a:buChar char="§"/>
            </a:pPr>
            <a:r>
              <a:rPr lang="en-US" b="1" dirty="0"/>
              <a:t>Template Editing</a:t>
            </a:r>
          </a:p>
          <a:p>
            <a:pPr marL="285750" indent="-285750">
              <a:buFont typeface="Wingdings" panose="05000000000000000000" pitchFamily="2" charset="2"/>
              <a:buChar char="§"/>
            </a:pPr>
            <a:r>
              <a:rPr lang="en-US" b="1" dirty="0"/>
              <a:t>Resources</a:t>
            </a:r>
          </a:p>
          <a:p>
            <a:pPr marL="285750" indent="-285750">
              <a:buFont typeface="Wingdings" panose="05000000000000000000" pitchFamily="2" charset="2"/>
              <a:buChar char="§"/>
            </a:pPr>
            <a:r>
              <a:rPr lang="en-US" b="1" dirty="0"/>
              <a:t>Questions</a:t>
            </a:r>
          </a:p>
          <a:p>
            <a:endParaRPr lang="en-CA" dirty="0"/>
          </a:p>
        </p:txBody>
      </p:sp>
    </p:spTree>
    <p:extLst>
      <p:ext uri="{BB962C8B-B14F-4D97-AF65-F5344CB8AC3E}">
        <p14:creationId xmlns:p14="http://schemas.microsoft.com/office/powerpoint/2010/main" val="289776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Collaborative meeting table">
            <a:extLst>
              <a:ext uri="{FF2B5EF4-FFF2-40B4-BE49-F238E27FC236}">
                <a16:creationId xmlns:a16="http://schemas.microsoft.com/office/drawing/2014/main" id="{C9C1BFE8-F5B6-4A91-BE2E-4C10FDFC7E7B}"/>
              </a:ext>
            </a:extLst>
          </p:cNvPr>
          <p:cNvPicPr>
            <a:picLocks noGrp="1" noChangeAspect="1"/>
          </p:cNvPicPr>
          <p:nvPr>
            <p:ph type="pic" idx="1"/>
          </p:nvPr>
        </p:nvPicPr>
        <p:blipFill rotWithShape="1">
          <a:blip r:embed="rId3"/>
          <a:srcRect l="18003" r="14170" b="1"/>
          <a:stretch/>
        </p:blipFill>
        <p:spPr>
          <a:xfrm>
            <a:off x="228599" y="237744"/>
            <a:ext cx="7696201" cy="6382512"/>
          </a:xfrm>
          <a:noFill/>
        </p:spPr>
      </p:pic>
      <p:sp>
        <p:nvSpPr>
          <p:cNvPr id="9" name="Title 1">
            <a:extLst>
              <a:ext uri="{FF2B5EF4-FFF2-40B4-BE49-F238E27FC236}">
                <a16:creationId xmlns:a16="http://schemas.microsoft.com/office/drawing/2014/main" id="{5CAD721A-E6BC-40FC-BCB8-D82FBD401C62}"/>
              </a:ext>
            </a:extLst>
          </p:cNvPr>
          <p:cNvSpPr>
            <a:spLocks noGrp="1"/>
          </p:cNvSpPr>
          <p:nvPr>
            <p:ph type="title"/>
          </p:nvPr>
        </p:nvSpPr>
        <p:spPr>
          <a:xfrm>
            <a:off x="8406130" y="658368"/>
            <a:ext cx="3144774" cy="603504"/>
          </a:xfrm>
        </p:spPr>
        <p:txBody>
          <a:bodyPr anchor="b">
            <a:normAutofit/>
          </a:bodyPr>
          <a:lstStyle/>
          <a:p>
            <a:pPr algn="ctr"/>
            <a:r>
              <a:rPr lang="en-US" b="1" dirty="0">
                <a:solidFill>
                  <a:srgbClr val="FF9900"/>
                </a:solidFill>
              </a:rPr>
              <a:t>OBJECTIVES</a:t>
            </a:r>
          </a:p>
        </p:txBody>
      </p:sp>
      <p:sp>
        <p:nvSpPr>
          <p:cNvPr id="11" name="Content Placeholder 2">
            <a:extLst>
              <a:ext uri="{FF2B5EF4-FFF2-40B4-BE49-F238E27FC236}">
                <a16:creationId xmlns:a16="http://schemas.microsoft.com/office/drawing/2014/main" id="{CEA67962-D026-4EE9-A272-ABC5E03DABAF}"/>
              </a:ext>
            </a:extLst>
          </p:cNvPr>
          <p:cNvSpPr>
            <a:spLocks noGrp="1"/>
          </p:cNvSpPr>
          <p:nvPr>
            <p:ph type="body" sz="half" idx="2"/>
          </p:nvPr>
        </p:nvSpPr>
        <p:spPr>
          <a:xfrm>
            <a:off x="8200571" y="1261872"/>
            <a:ext cx="3585030" cy="5358384"/>
          </a:xfrm>
        </p:spPr>
        <p:txBody>
          <a:bodyPr>
            <a:normAutofit/>
          </a:bodyPr>
          <a:lstStyle/>
          <a:p>
            <a:pPr marL="342900" indent="-342900">
              <a:buFont typeface="Wingdings" panose="05000000000000000000" pitchFamily="2" charset="2"/>
              <a:buChar char="§"/>
            </a:pPr>
            <a:r>
              <a:rPr lang="en-US" sz="2400" b="1" dirty="0"/>
              <a:t>Provide information on TRCA’s updated RFT Stipulated Price Template </a:t>
            </a:r>
          </a:p>
          <a:p>
            <a:pPr marL="800100" lvl="1" indent="-342900">
              <a:spcBef>
                <a:spcPts val="0"/>
              </a:spcBef>
              <a:buFont typeface="Courier New" panose="02070309020205020404" pitchFamily="49" charset="0"/>
              <a:buChar char="o"/>
            </a:pPr>
            <a:r>
              <a:rPr lang="en-US" sz="2400" b="1" dirty="0"/>
              <a:t> Division 00 </a:t>
            </a:r>
            <a:r>
              <a:rPr lang="en-US" sz="2400" dirty="0"/>
              <a:t>(Procurement and Contracting Requirements)</a:t>
            </a:r>
          </a:p>
          <a:p>
            <a:pPr marL="800100" lvl="1" indent="-342900">
              <a:spcBef>
                <a:spcPts val="0"/>
              </a:spcBef>
              <a:buFont typeface="Courier New" panose="02070309020205020404" pitchFamily="49" charset="0"/>
              <a:buChar char="o"/>
            </a:pPr>
            <a:r>
              <a:rPr lang="en-US" sz="2400" b="1" dirty="0"/>
              <a:t>Division 01 </a:t>
            </a:r>
          </a:p>
          <a:p>
            <a:pPr lvl="2">
              <a:spcBef>
                <a:spcPts val="0"/>
              </a:spcBef>
            </a:pPr>
            <a:r>
              <a:rPr lang="en-US" sz="2400" dirty="0"/>
              <a:t>(General Requirements)</a:t>
            </a:r>
          </a:p>
          <a:p>
            <a:endParaRPr lang="en-US" sz="2400" b="1" dirty="0"/>
          </a:p>
          <a:p>
            <a:pPr marL="342900" indent="-342900">
              <a:buFont typeface="Wingdings" panose="05000000000000000000" pitchFamily="2" charset="2"/>
              <a:buChar char="§"/>
            </a:pPr>
            <a:endParaRPr lang="en-CA" sz="1100" b="1" i="1" dirty="0"/>
          </a:p>
          <a:p>
            <a:pPr marL="0" indent="0">
              <a:lnSpc>
                <a:spcPct val="100000"/>
              </a:lnSpc>
              <a:buNone/>
            </a:pPr>
            <a:endParaRPr lang="en-CA" sz="1100" b="1" i="1" dirty="0"/>
          </a:p>
          <a:p>
            <a:pPr marL="0" indent="0">
              <a:lnSpc>
                <a:spcPct val="100000"/>
              </a:lnSpc>
              <a:buNone/>
            </a:pPr>
            <a:endParaRPr lang="en-CA" sz="1100" b="1" i="1" dirty="0"/>
          </a:p>
          <a:p>
            <a:pPr marL="0" indent="0">
              <a:lnSpc>
                <a:spcPct val="100000"/>
              </a:lnSpc>
              <a:buNone/>
            </a:pPr>
            <a:endParaRPr lang="en-CA" sz="1100" b="1" i="1" dirty="0"/>
          </a:p>
          <a:p>
            <a:pPr>
              <a:lnSpc>
                <a:spcPct val="100000"/>
              </a:lnSpc>
            </a:pPr>
            <a:endParaRPr lang="en-US" sz="1100" dirty="0"/>
          </a:p>
        </p:txBody>
      </p:sp>
    </p:spTree>
    <p:extLst>
      <p:ext uri="{BB962C8B-B14F-4D97-AF65-F5344CB8AC3E}">
        <p14:creationId xmlns:p14="http://schemas.microsoft.com/office/powerpoint/2010/main" val="1450602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E8EC4F4-99C1-230C-0D7A-4E632A43529C}"/>
              </a:ext>
            </a:extLst>
          </p:cNvPr>
          <p:cNvPicPr>
            <a:picLocks noGrp="1" noChangeAspect="1"/>
          </p:cNvPicPr>
          <p:nvPr>
            <p:ph type="pic" idx="1"/>
          </p:nvPr>
        </p:nvPicPr>
        <p:blipFill rotWithShape="1">
          <a:blip r:embed="rId3"/>
          <a:srcRect t="18594" b="18594"/>
          <a:stretch/>
        </p:blipFill>
        <p:spPr>
          <a:xfrm>
            <a:off x="149086" y="106186"/>
            <a:ext cx="7696201" cy="6381699"/>
          </a:xfrm>
          <a:noFill/>
        </p:spPr>
      </p:pic>
      <p:sp>
        <p:nvSpPr>
          <p:cNvPr id="15" name="Title 2">
            <a:extLst>
              <a:ext uri="{FF2B5EF4-FFF2-40B4-BE49-F238E27FC236}">
                <a16:creationId xmlns:a16="http://schemas.microsoft.com/office/drawing/2014/main" id="{A317014F-2174-FC1D-FE72-926FC8E1787B}"/>
              </a:ext>
            </a:extLst>
          </p:cNvPr>
          <p:cNvSpPr>
            <a:spLocks noGrp="1"/>
          </p:cNvSpPr>
          <p:nvPr>
            <p:ph type="title"/>
          </p:nvPr>
        </p:nvSpPr>
        <p:spPr>
          <a:xfrm>
            <a:off x="8345714" y="449628"/>
            <a:ext cx="3144774" cy="1461357"/>
          </a:xfrm>
        </p:spPr>
        <p:txBody>
          <a:bodyPr/>
          <a:lstStyle/>
          <a:p>
            <a:pPr marL="285750" indent="-285750" algn="ctr">
              <a:spcBef>
                <a:spcPts val="0"/>
              </a:spcBef>
              <a:buFont typeface="Wingdings" panose="05000000000000000000" pitchFamily="2" charset="2"/>
              <a:buChar char="§"/>
            </a:pPr>
            <a:br>
              <a:rPr lang="en-US" b="1" dirty="0">
                <a:solidFill>
                  <a:srgbClr val="57903F"/>
                </a:solidFill>
              </a:rPr>
            </a:br>
            <a:br>
              <a:rPr lang="en-US" b="1" dirty="0">
                <a:solidFill>
                  <a:srgbClr val="57903F"/>
                </a:solidFill>
              </a:rPr>
            </a:br>
            <a:r>
              <a:rPr lang="en-US" sz="2400" b="1" dirty="0">
                <a:solidFill>
                  <a:srgbClr val="57903F"/>
                </a:solidFill>
              </a:rPr>
              <a:t>CCDC 2 2020 </a:t>
            </a:r>
            <a:br>
              <a:rPr lang="en-US" sz="2400" b="1" dirty="0">
                <a:solidFill>
                  <a:srgbClr val="57903F"/>
                </a:solidFill>
              </a:rPr>
            </a:br>
            <a:r>
              <a:rPr lang="en-US" sz="2400" b="1" dirty="0">
                <a:solidFill>
                  <a:srgbClr val="57903F"/>
                </a:solidFill>
              </a:rPr>
              <a:t>CONTRACT  CHANGES</a:t>
            </a:r>
            <a:br>
              <a:rPr lang="en-US" sz="2400" b="1" dirty="0">
                <a:solidFill>
                  <a:srgbClr val="57903F"/>
                </a:solidFill>
              </a:rPr>
            </a:br>
            <a:r>
              <a:rPr lang="en-US" sz="2400" b="1" dirty="0">
                <a:solidFill>
                  <a:srgbClr val="57903F"/>
                </a:solidFill>
              </a:rPr>
              <a:t> (Brief Overview)</a:t>
            </a:r>
          </a:p>
        </p:txBody>
      </p:sp>
      <p:sp>
        <p:nvSpPr>
          <p:cNvPr id="16" name="Text Placeholder 3">
            <a:extLst>
              <a:ext uri="{FF2B5EF4-FFF2-40B4-BE49-F238E27FC236}">
                <a16:creationId xmlns:a16="http://schemas.microsoft.com/office/drawing/2014/main" id="{5333FBBF-05A6-D6A8-E5AF-3D7CAAEFCE8E}"/>
              </a:ext>
            </a:extLst>
          </p:cNvPr>
          <p:cNvSpPr>
            <a:spLocks noGrp="1"/>
          </p:cNvSpPr>
          <p:nvPr>
            <p:ph type="body" sz="half" idx="2"/>
          </p:nvPr>
        </p:nvSpPr>
        <p:spPr>
          <a:xfrm>
            <a:off x="8345714" y="1910985"/>
            <a:ext cx="3439886" cy="5164730"/>
          </a:xfrm>
        </p:spPr>
        <p:txBody>
          <a:bodyPr>
            <a:noAutofit/>
          </a:bodyPr>
          <a:lstStyle/>
          <a:p>
            <a:pPr marL="342900" indent="-342900" algn="l">
              <a:buFont typeface="Arial" panose="020B0604020202020204" pitchFamily="34" charset="0"/>
              <a:buChar char="•"/>
            </a:pPr>
            <a:r>
              <a:rPr lang="en-CA" sz="2200" b="1" i="0" u="none" strike="noStrike" baseline="0" dirty="0">
                <a:solidFill>
                  <a:srgbClr val="000000"/>
                </a:solidFill>
                <a:latin typeface="Calibri" panose="020F0502020204030204" pitchFamily="34" charset="0"/>
              </a:rPr>
              <a:t>Ready‐for‐Takeover Milestone</a:t>
            </a:r>
          </a:p>
          <a:p>
            <a:pPr marL="342900" indent="-342900" algn="l">
              <a:buFont typeface="Arial" panose="020B0604020202020204" pitchFamily="34" charset="0"/>
              <a:buChar char="•"/>
            </a:pPr>
            <a:r>
              <a:rPr lang="en-CA" sz="2200" b="1" i="0" u="none" strike="noStrike" baseline="0" dirty="0">
                <a:solidFill>
                  <a:srgbClr val="000000"/>
                </a:solidFill>
                <a:latin typeface="Calibri" panose="020F0502020204030204" pitchFamily="34" charset="0"/>
              </a:rPr>
              <a:t>Early Occupancy by the Owner</a:t>
            </a:r>
          </a:p>
          <a:p>
            <a:pPr marL="342900" indent="-342900">
              <a:buFont typeface="Arial" panose="020B0604020202020204" pitchFamily="34" charset="0"/>
              <a:buChar char="•"/>
            </a:pPr>
            <a:r>
              <a:rPr lang="en-CA" sz="2200" b="1" dirty="0">
                <a:solidFill>
                  <a:srgbClr val="000000"/>
                </a:solidFill>
                <a:latin typeface="Calibri" panose="020F0502020204030204" pitchFamily="34" charset="0"/>
              </a:rPr>
              <a:t>Payment Terms </a:t>
            </a:r>
            <a:endParaRPr lang="en-CA" sz="2200" b="1" i="0" u="none" strike="noStrike" baseline="0" dirty="0">
              <a:solidFill>
                <a:srgbClr val="000000"/>
              </a:solidFill>
              <a:latin typeface="Calibri" panose="020F0502020204030204" pitchFamily="34" charset="0"/>
            </a:endParaRPr>
          </a:p>
          <a:p>
            <a:pPr marL="342900" indent="-342900" algn="l">
              <a:buFont typeface="Arial" panose="020B0604020202020204" pitchFamily="34" charset="0"/>
              <a:buChar char="•"/>
            </a:pPr>
            <a:r>
              <a:rPr lang="en-CA" sz="2200" b="1" i="0" u="none" strike="noStrike" baseline="0" dirty="0">
                <a:solidFill>
                  <a:srgbClr val="000000"/>
                </a:solidFill>
                <a:latin typeface="Calibri" panose="020F0502020204030204" pitchFamily="34" charset="0"/>
              </a:rPr>
              <a:t>Construction Safety</a:t>
            </a:r>
          </a:p>
          <a:p>
            <a:pPr marL="342900" indent="-342900" algn="l">
              <a:buFont typeface="Arial" panose="020B0604020202020204" pitchFamily="34" charset="0"/>
              <a:buChar char="•"/>
            </a:pPr>
            <a:r>
              <a:rPr lang="en-CA" sz="2200" b="1" i="0" u="none" strike="noStrike" baseline="0" dirty="0">
                <a:solidFill>
                  <a:srgbClr val="000000"/>
                </a:solidFill>
                <a:latin typeface="Calibri" panose="020F0502020204030204" pitchFamily="34" charset="0"/>
              </a:rPr>
              <a:t>Insurance</a:t>
            </a:r>
          </a:p>
          <a:p>
            <a:pPr marL="342900" indent="-342900" algn="l">
              <a:buFont typeface="Arial" panose="020B0604020202020204" pitchFamily="34" charset="0"/>
              <a:buChar char="•"/>
            </a:pPr>
            <a:r>
              <a:rPr lang="en-CA" sz="2200" b="1" dirty="0">
                <a:solidFill>
                  <a:srgbClr val="000000"/>
                </a:solidFill>
                <a:latin typeface="Calibri" panose="020F0502020204030204" pitchFamily="34" charset="0"/>
              </a:rPr>
              <a:t>Indemnification and Waiver</a:t>
            </a:r>
            <a:endParaRPr lang="en-CA" sz="2200" b="1" i="0" u="none" strike="noStrike" baseline="0" dirty="0">
              <a:solidFill>
                <a:srgbClr val="000000"/>
              </a:solidFill>
              <a:latin typeface="Calibri" panose="020F0502020204030204" pitchFamily="34" charset="0"/>
            </a:endParaRPr>
          </a:p>
          <a:p>
            <a:pPr marL="342900" indent="-342900">
              <a:buFont typeface="Arial" panose="020B0604020202020204" pitchFamily="34" charset="0"/>
              <a:buChar char="•"/>
            </a:pPr>
            <a:r>
              <a:rPr lang="en-CA" sz="2200" b="1" i="0" u="none" strike="noStrike" baseline="0" dirty="0">
                <a:solidFill>
                  <a:srgbClr val="000000"/>
                </a:solidFill>
                <a:latin typeface="Calibri" panose="020F0502020204030204" pitchFamily="34" charset="0"/>
              </a:rPr>
              <a:t>Some Clauses Relocated</a:t>
            </a:r>
          </a:p>
        </p:txBody>
      </p:sp>
    </p:spTree>
    <p:extLst>
      <p:ext uri="{BB962C8B-B14F-4D97-AF65-F5344CB8AC3E}">
        <p14:creationId xmlns:p14="http://schemas.microsoft.com/office/powerpoint/2010/main" val="4216180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F0E0-DCF2-456E-A0B4-7AFC49DD9D30}"/>
              </a:ext>
            </a:extLst>
          </p:cNvPr>
          <p:cNvSpPr>
            <a:spLocks noGrp="1"/>
          </p:cNvSpPr>
          <p:nvPr>
            <p:ph type="title"/>
          </p:nvPr>
        </p:nvSpPr>
        <p:spPr>
          <a:xfrm>
            <a:off x="8331508" y="237744"/>
            <a:ext cx="3436257" cy="1538516"/>
          </a:xfrm>
        </p:spPr>
        <p:txBody>
          <a:bodyPr anchor="b">
            <a:normAutofit fontScale="90000"/>
          </a:bodyPr>
          <a:lstStyle/>
          <a:p>
            <a:pPr algn="ctr"/>
            <a:br>
              <a:rPr lang="en-US" b="1" i="1" dirty="0">
                <a:solidFill>
                  <a:schemeClr val="accent3"/>
                </a:solidFill>
              </a:rPr>
            </a:br>
            <a:br>
              <a:rPr lang="en-US" b="1" i="1" dirty="0">
                <a:solidFill>
                  <a:schemeClr val="accent3"/>
                </a:solidFill>
              </a:rPr>
            </a:br>
            <a:br>
              <a:rPr lang="en-US" b="1" i="1" dirty="0">
                <a:solidFill>
                  <a:schemeClr val="accent3"/>
                </a:solidFill>
              </a:rPr>
            </a:br>
            <a:br>
              <a:rPr lang="en-US" b="1" i="1" dirty="0">
                <a:solidFill>
                  <a:schemeClr val="accent3"/>
                </a:solidFill>
              </a:rPr>
            </a:br>
            <a:br>
              <a:rPr lang="en-US" b="1" i="1" dirty="0">
                <a:solidFill>
                  <a:schemeClr val="accent3"/>
                </a:solidFill>
              </a:rPr>
            </a:br>
            <a:br>
              <a:rPr lang="en-US" b="1" i="1" dirty="0">
                <a:solidFill>
                  <a:schemeClr val="accent3"/>
                </a:solidFill>
              </a:rPr>
            </a:br>
            <a:br>
              <a:rPr lang="en-US" b="1" i="1" dirty="0">
                <a:solidFill>
                  <a:schemeClr val="accent3"/>
                </a:solidFill>
              </a:rPr>
            </a:br>
            <a:br>
              <a:rPr lang="en-US" b="1" i="1" dirty="0">
                <a:solidFill>
                  <a:schemeClr val="accent3"/>
                </a:solidFill>
              </a:rPr>
            </a:br>
            <a:br>
              <a:rPr lang="en-US" b="1" i="1" dirty="0">
                <a:solidFill>
                  <a:schemeClr val="accent3"/>
                </a:solidFill>
              </a:rPr>
            </a:br>
            <a:br>
              <a:rPr lang="en-US" b="1" dirty="0">
                <a:solidFill>
                  <a:schemeClr val="accent3"/>
                </a:solidFill>
              </a:rPr>
            </a:br>
            <a:r>
              <a:rPr lang="en-US" b="1" dirty="0">
                <a:solidFill>
                  <a:schemeClr val="accent3"/>
                </a:solidFill>
              </a:rPr>
              <a:t>MASTERFORMAT</a:t>
            </a:r>
            <a:br>
              <a:rPr lang="en-US" b="1" i="1" dirty="0">
                <a:solidFill>
                  <a:schemeClr val="accent3"/>
                </a:solidFill>
              </a:rPr>
            </a:br>
            <a:endParaRPr lang="en-CA" b="1" i="1" dirty="0">
              <a:solidFill>
                <a:schemeClr val="accent3"/>
              </a:solidFill>
            </a:endParaRPr>
          </a:p>
        </p:txBody>
      </p:sp>
      <p:sp>
        <p:nvSpPr>
          <p:cNvPr id="10" name="Text Placeholder 3">
            <a:extLst>
              <a:ext uri="{FF2B5EF4-FFF2-40B4-BE49-F238E27FC236}">
                <a16:creationId xmlns:a16="http://schemas.microsoft.com/office/drawing/2014/main" id="{6D691D3A-DAC8-4CB3-9553-D30B0F4D0CD2}"/>
              </a:ext>
            </a:extLst>
          </p:cNvPr>
          <p:cNvSpPr>
            <a:spLocks noGrp="1"/>
          </p:cNvSpPr>
          <p:nvPr>
            <p:ph type="body" sz="half" idx="2"/>
          </p:nvPr>
        </p:nvSpPr>
        <p:spPr>
          <a:xfrm>
            <a:off x="8477249" y="1349829"/>
            <a:ext cx="3436257" cy="5123543"/>
          </a:xfrm>
        </p:spPr>
        <p:txBody>
          <a:bodyPr>
            <a:normAutofit fontScale="62500" lnSpcReduction="20000"/>
          </a:bodyPr>
          <a:lstStyle/>
          <a:p>
            <a:r>
              <a:rPr lang="en-US" sz="3200" b="1" dirty="0">
                <a:latin typeface="+mj-lt"/>
              </a:rPr>
              <a:t>The updated template is based on </a:t>
            </a:r>
            <a:r>
              <a:rPr lang="en-US" sz="3200" b="1" dirty="0" err="1">
                <a:latin typeface="+mj-lt"/>
              </a:rPr>
              <a:t>MasterFormat</a:t>
            </a:r>
            <a:endParaRPr lang="en-US" sz="3200" b="1" dirty="0">
              <a:latin typeface="+mj-lt"/>
            </a:endParaRPr>
          </a:p>
          <a:p>
            <a:pPr marL="342900" indent="-342900">
              <a:lnSpc>
                <a:spcPct val="100000"/>
              </a:lnSpc>
              <a:buFont typeface="Wingdings" panose="05000000000000000000" pitchFamily="2" charset="2"/>
              <a:buChar char="§"/>
            </a:pPr>
            <a:r>
              <a:rPr lang="en-CA" sz="3200" b="1" dirty="0"/>
              <a:t>Framework &amp; numbering system</a:t>
            </a:r>
            <a:endParaRPr lang="en-US" sz="3200" b="1" dirty="0"/>
          </a:p>
          <a:p>
            <a:pPr marL="342900" indent="-342900">
              <a:lnSpc>
                <a:spcPct val="100000"/>
              </a:lnSpc>
              <a:buFont typeface="Wingdings" panose="05000000000000000000" pitchFamily="2" charset="2"/>
              <a:buChar char="§"/>
            </a:pPr>
            <a:r>
              <a:rPr lang="en-US" sz="3200" b="1" dirty="0"/>
              <a:t>Standard used to organize construction documents</a:t>
            </a:r>
          </a:p>
          <a:p>
            <a:pPr marL="285750" indent="-285750">
              <a:lnSpc>
                <a:spcPct val="100000"/>
              </a:lnSpc>
              <a:buFont typeface="Wingdings" panose="05000000000000000000" pitchFamily="2" charset="2"/>
              <a:buChar char="§"/>
            </a:pPr>
            <a:r>
              <a:rPr lang="en-CA" sz="3200" b="1" dirty="0"/>
              <a:t>“Written directions” for the project used throughout the industry for construction projects</a:t>
            </a:r>
          </a:p>
          <a:p>
            <a:pPr marL="285750" indent="-285750">
              <a:lnSpc>
                <a:spcPct val="100000"/>
              </a:lnSpc>
              <a:buFont typeface="Wingdings" panose="05000000000000000000" pitchFamily="2" charset="2"/>
              <a:buChar char="§"/>
            </a:pPr>
            <a:r>
              <a:rPr lang="en-US" sz="3200" b="1" dirty="0"/>
              <a:t>Created by Construction Specification Institute (CSI) &amp; Construction Specifications Canada (CSC)</a:t>
            </a:r>
          </a:p>
          <a:p>
            <a:r>
              <a:rPr lang="en-US" sz="3200" b="1" dirty="0">
                <a:latin typeface="+mj-lt"/>
              </a:rPr>
              <a:t> </a:t>
            </a:r>
          </a:p>
          <a:p>
            <a:endParaRPr lang="en-US" sz="2400" b="1" i="1" dirty="0"/>
          </a:p>
          <a:p>
            <a:pPr marL="285750" indent="-285750">
              <a:buFont typeface="Arial" panose="020B0604020202020204" pitchFamily="34" charset="0"/>
              <a:buChar char="•"/>
            </a:pPr>
            <a:endParaRPr lang="en-CA" sz="1800" b="1" dirty="0">
              <a:effectLst/>
              <a:latin typeface="Times New Roman" panose="02020603050405020304" pitchFamily="18" charset="0"/>
              <a:ea typeface="MS Mincho" panose="02020609040205080304" pitchFamily="49" charset="-128"/>
            </a:endParaRPr>
          </a:p>
          <a:p>
            <a:endParaRPr lang="en-US" dirty="0"/>
          </a:p>
        </p:txBody>
      </p:sp>
      <p:sp>
        <p:nvSpPr>
          <p:cNvPr id="9" name="Picture Placeholder 8">
            <a:extLst>
              <a:ext uri="{FF2B5EF4-FFF2-40B4-BE49-F238E27FC236}">
                <a16:creationId xmlns:a16="http://schemas.microsoft.com/office/drawing/2014/main" id="{65761BB3-C214-4ED5-81D8-FE9EDB9754C9}"/>
              </a:ext>
            </a:extLst>
          </p:cNvPr>
          <p:cNvSpPr>
            <a:spLocks noGrp="1"/>
          </p:cNvSpPr>
          <p:nvPr>
            <p:ph type="pic" idx="1"/>
          </p:nvPr>
        </p:nvSpPr>
        <p:spPr/>
      </p:sp>
      <p:pic>
        <p:nvPicPr>
          <p:cNvPr id="12" name="Picture 11">
            <a:extLst>
              <a:ext uri="{FF2B5EF4-FFF2-40B4-BE49-F238E27FC236}">
                <a16:creationId xmlns:a16="http://schemas.microsoft.com/office/drawing/2014/main" id="{C6307698-15D3-4CFC-8327-FEB4B5835F6F}"/>
              </a:ext>
            </a:extLst>
          </p:cNvPr>
          <p:cNvPicPr>
            <a:picLocks noChangeAspect="1"/>
          </p:cNvPicPr>
          <p:nvPr/>
        </p:nvPicPr>
        <p:blipFill>
          <a:blip r:embed="rId3"/>
          <a:stretch>
            <a:fillRect/>
          </a:stretch>
        </p:blipFill>
        <p:spPr>
          <a:xfrm>
            <a:off x="112735" y="165172"/>
            <a:ext cx="7812066" cy="6382512"/>
          </a:xfrm>
          <a:prstGeom prst="rect">
            <a:avLst/>
          </a:prstGeom>
        </p:spPr>
      </p:pic>
    </p:spTree>
    <p:extLst>
      <p:ext uri="{BB962C8B-B14F-4D97-AF65-F5344CB8AC3E}">
        <p14:creationId xmlns:p14="http://schemas.microsoft.com/office/powerpoint/2010/main" val="660088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1E668-7ED9-4974-B658-B53357E41CBB}"/>
              </a:ext>
            </a:extLst>
          </p:cNvPr>
          <p:cNvSpPr>
            <a:spLocks noGrp="1"/>
          </p:cNvSpPr>
          <p:nvPr>
            <p:ph type="title"/>
          </p:nvPr>
        </p:nvSpPr>
        <p:spPr>
          <a:xfrm>
            <a:off x="8455189" y="0"/>
            <a:ext cx="3144774" cy="1471511"/>
          </a:xfrm>
        </p:spPr>
        <p:txBody>
          <a:bodyPr anchor="b">
            <a:noAutofit/>
          </a:bodyPr>
          <a:lstStyle/>
          <a:p>
            <a:pPr algn="ctr"/>
            <a:br>
              <a:rPr lang="en-US" sz="2800" b="1" i="1" dirty="0">
                <a:solidFill>
                  <a:srgbClr val="FFC000"/>
                </a:solidFill>
              </a:rPr>
            </a:br>
            <a:r>
              <a:rPr lang="en-US" sz="2800" b="1" i="1" dirty="0">
                <a:solidFill>
                  <a:srgbClr val="FFC000"/>
                </a:solidFill>
              </a:rPr>
              <a:t> </a:t>
            </a:r>
            <a:r>
              <a:rPr lang="en-US" sz="2800" b="1" dirty="0">
                <a:solidFill>
                  <a:srgbClr val="FFC000"/>
                </a:solidFill>
              </a:rPr>
              <a:t>MASTERFORMAT BENEFITS</a:t>
            </a:r>
            <a:endParaRPr lang="en-CA" sz="2800" b="1" dirty="0">
              <a:solidFill>
                <a:srgbClr val="92D050"/>
              </a:solidFill>
            </a:endParaRPr>
          </a:p>
        </p:txBody>
      </p:sp>
      <p:sp>
        <p:nvSpPr>
          <p:cNvPr id="4" name="Text Placeholder 3">
            <a:extLst>
              <a:ext uri="{FF2B5EF4-FFF2-40B4-BE49-F238E27FC236}">
                <a16:creationId xmlns:a16="http://schemas.microsoft.com/office/drawing/2014/main" id="{61C63EE8-4132-4343-BAF1-E2DE7C188E99}"/>
              </a:ext>
            </a:extLst>
          </p:cNvPr>
          <p:cNvSpPr>
            <a:spLocks noGrp="1"/>
          </p:cNvSpPr>
          <p:nvPr>
            <p:ph type="body" sz="half" idx="2"/>
          </p:nvPr>
        </p:nvSpPr>
        <p:spPr>
          <a:xfrm>
            <a:off x="8250147" y="1486770"/>
            <a:ext cx="3554859" cy="5028329"/>
          </a:xfrm>
        </p:spPr>
        <p:txBody>
          <a:bodyPr>
            <a:normAutofit lnSpcReduction="10000"/>
          </a:bodyPr>
          <a:lstStyle/>
          <a:p>
            <a:pPr marL="342900" indent="-342900">
              <a:lnSpc>
                <a:spcPct val="100000"/>
              </a:lnSpc>
              <a:buFont typeface="Wingdings" panose="05000000000000000000" pitchFamily="2" charset="2"/>
              <a:buChar char="§"/>
            </a:pPr>
            <a:r>
              <a:rPr lang="en-US" sz="2400" b="1" dirty="0">
                <a:cs typeface="Calibri"/>
              </a:rPr>
              <a:t>Provides structure and promotes a consistent method of organization</a:t>
            </a:r>
          </a:p>
          <a:p>
            <a:pPr marL="342900" indent="-342900">
              <a:lnSpc>
                <a:spcPct val="100000"/>
              </a:lnSpc>
              <a:buFont typeface="Wingdings" panose="05000000000000000000" pitchFamily="2" charset="2"/>
              <a:buChar char="§"/>
            </a:pPr>
            <a:r>
              <a:rPr lang="en-US" sz="2400" b="1" dirty="0">
                <a:cs typeface="Calibri"/>
              </a:rPr>
              <a:t>Documents are familiar to the industry</a:t>
            </a:r>
            <a:endParaRPr lang="en-CA" sz="2400" b="1" dirty="0"/>
          </a:p>
          <a:p>
            <a:pPr marL="342900" indent="-342900">
              <a:lnSpc>
                <a:spcPct val="100000"/>
              </a:lnSpc>
              <a:buFont typeface="Wingdings" panose="05000000000000000000" pitchFamily="2" charset="2"/>
              <a:buChar char="§"/>
            </a:pPr>
            <a:r>
              <a:rPr lang="en-CA" sz="2400" b="1" dirty="0"/>
              <a:t>Helps organize documents and makes them more predictable</a:t>
            </a:r>
          </a:p>
          <a:p>
            <a:pPr marL="342900" indent="-342900">
              <a:lnSpc>
                <a:spcPct val="100000"/>
              </a:lnSpc>
              <a:buFont typeface="Wingdings" panose="05000000000000000000" pitchFamily="2" charset="2"/>
              <a:buChar char="§"/>
            </a:pPr>
            <a:r>
              <a:rPr lang="en-CA" sz="2400" b="1" dirty="0">
                <a:solidFill>
                  <a:srgbClr val="272425"/>
                </a:solidFill>
                <a:effectLst/>
                <a:latin typeface="Arial" panose="020B0604020202020204" pitchFamily="34" charset="0"/>
                <a:ea typeface="Calibri" panose="020F0502020204030204" pitchFamily="34" charset="0"/>
                <a:cs typeface="Times New Roman" panose="02020603050405020304" pitchFamily="18" charset="0"/>
              </a:rPr>
              <a:t>Enables users to quickly locate  information </a:t>
            </a:r>
            <a:endParaRPr lang="en-US" sz="2400" b="1" dirty="0">
              <a:cs typeface="Calibri"/>
            </a:endParaRPr>
          </a:p>
          <a:p>
            <a:pPr marL="342900" indent="-342900">
              <a:lnSpc>
                <a:spcPct val="100000"/>
              </a:lnSpc>
              <a:buFont typeface="Wingdings" panose="05000000000000000000" pitchFamily="2" charset="2"/>
              <a:buChar char="§"/>
            </a:pPr>
            <a:endParaRPr lang="en-CA" sz="2400" b="1" dirty="0"/>
          </a:p>
          <a:p>
            <a:pPr marL="285750" indent="-285750">
              <a:lnSpc>
                <a:spcPct val="107000"/>
              </a:lnSpc>
              <a:spcAft>
                <a:spcPts val="800"/>
              </a:spcAft>
              <a:buFont typeface="Wingdings" panose="05000000000000000000" pitchFamily="2" charset="2"/>
              <a:buChar char="§"/>
            </a:pPr>
            <a:endParaRPr lang="en-C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Wingdings" panose="05000000000000000000" pitchFamily="2" charset="2"/>
              <a:buChar char="§"/>
            </a:pPr>
            <a:endParaRPr lang="en-CA" sz="2400" b="1" dirty="0"/>
          </a:p>
          <a:p>
            <a:pPr marL="342900" indent="-342900">
              <a:lnSpc>
                <a:spcPct val="100000"/>
              </a:lnSpc>
              <a:buFont typeface="Wingdings" panose="05000000000000000000" pitchFamily="2" charset="2"/>
              <a:buChar char="§"/>
            </a:pPr>
            <a:endParaRPr lang="en-CA" sz="2400" b="1" dirty="0"/>
          </a:p>
          <a:p>
            <a:pPr marL="171450" indent="-171450">
              <a:lnSpc>
                <a:spcPct val="100000"/>
              </a:lnSpc>
              <a:buFont typeface="Arial" panose="020B0604020202020204" pitchFamily="34" charset="0"/>
              <a:buChar char="•"/>
            </a:pPr>
            <a:endParaRPr lang="en-CA" sz="2400" b="1" dirty="0"/>
          </a:p>
        </p:txBody>
      </p:sp>
      <p:pic>
        <p:nvPicPr>
          <p:cNvPr id="8" name="Picture 7" descr="Colored paperclips on layered pages">
            <a:extLst>
              <a:ext uri="{FF2B5EF4-FFF2-40B4-BE49-F238E27FC236}">
                <a16:creationId xmlns:a16="http://schemas.microsoft.com/office/drawing/2014/main" id="{DD6EAE5A-E3DE-4CB7-AC35-08F3C7A17BAF}"/>
              </a:ext>
            </a:extLst>
          </p:cNvPr>
          <p:cNvPicPr>
            <a:picLocks noChangeAspect="1"/>
          </p:cNvPicPr>
          <p:nvPr/>
        </p:nvPicPr>
        <p:blipFill>
          <a:blip r:embed="rId3"/>
          <a:stretch>
            <a:fillRect/>
          </a:stretch>
        </p:blipFill>
        <p:spPr>
          <a:xfrm>
            <a:off x="386994" y="400832"/>
            <a:ext cx="7216305" cy="6114267"/>
          </a:xfrm>
          <a:prstGeom prst="rect">
            <a:avLst/>
          </a:prstGeom>
        </p:spPr>
      </p:pic>
    </p:spTree>
    <p:extLst>
      <p:ext uri="{BB962C8B-B14F-4D97-AF65-F5344CB8AC3E}">
        <p14:creationId xmlns:p14="http://schemas.microsoft.com/office/powerpoint/2010/main" val="2654169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1538AC-8CBA-4F98-A15C-3527F3538B61}"/>
              </a:ext>
            </a:extLst>
          </p:cNvPr>
          <p:cNvSpPr>
            <a:spLocks noGrp="1"/>
          </p:cNvSpPr>
          <p:nvPr>
            <p:ph type="title"/>
          </p:nvPr>
        </p:nvSpPr>
        <p:spPr>
          <a:xfrm>
            <a:off x="8478839" y="493160"/>
            <a:ext cx="3314531" cy="1071784"/>
          </a:xfrm>
        </p:spPr>
        <p:txBody>
          <a:bodyPr anchor="b">
            <a:normAutofit/>
          </a:bodyPr>
          <a:lstStyle/>
          <a:p>
            <a:pPr algn="ctr"/>
            <a:r>
              <a:rPr lang="en-CA" b="1" i="1" dirty="0">
                <a:solidFill>
                  <a:srgbClr val="57903F"/>
                </a:solidFill>
              </a:rPr>
              <a:t>MASTERFORMAT</a:t>
            </a:r>
            <a:r>
              <a:rPr lang="en-CA" b="1" dirty="0">
                <a:solidFill>
                  <a:srgbClr val="57903F"/>
                </a:solidFill>
              </a:rPr>
              <a:t> FRAMEWORK</a:t>
            </a:r>
          </a:p>
        </p:txBody>
      </p:sp>
      <p:pic>
        <p:nvPicPr>
          <p:cNvPr id="14" name="Picture Placeholder 13">
            <a:extLst>
              <a:ext uri="{FF2B5EF4-FFF2-40B4-BE49-F238E27FC236}">
                <a16:creationId xmlns:a16="http://schemas.microsoft.com/office/drawing/2014/main" id="{99F96DB8-76FC-4794-A187-195CE630BC41}"/>
              </a:ext>
            </a:extLst>
          </p:cNvPr>
          <p:cNvPicPr>
            <a:picLocks noGrp="1"/>
          </p:cNvPicPr>
          <p:nvPr>
            <p:ph idx="1"/>
          </p:nvPr>
        </p:nvPicPr>
        <p:blipFill>
          <a:blip r:embed="rId3"/>
          <a:stretch>
            <a:fillRect/>
          </a:stretch>
        </p:blipFill>
        <p:spPr>
          <a:xfrm>
            <a:off x="0" y="164388"/>
            <a:ext cx="8139973" cy="6513814"/>
          </a:xfrm>
          <a:prstGeom prst="rect">
            <a:avLst/>
          </a:prstGeom>
          <a:noFill/>
        </p:spPr>
      </p:pic>
      <p:sp>
        <p:nvSpPr>
          <p:cNvPr id="4" name="Text Placeholder 3">
            <a:extLst>
              <a:ext uri="{FF2B5EF4-FFF2-40B4-BE49-F238E27FC236}">
                <a16:creationId xmlns:a16="http://schemas.microsoft.com/office/drawing/2014/main" id="{DABE1846-DBA4-4473-8413-9171B00AAC2A}"/>
              </a:ext>
            </a:extLst>
          </p:cNvPr>
          <p:cNvSpPr>
            <a:spLocks noGrp="1"/>
          </p:cNvSpPr>
          <p:nvPr>
            <p:ph type="body" sz="half" idx="2"/>
          </p:nvPr>
        </p:nvSpPr>
        <p:spPr>
          <a:xfrm>
            <a:off x="8260422" y="1564944"/>
            <a:ext cx="3719245" cy="4938598"/>
          </a:xfrm>
        </p:spPr>
        <p:txBody>
          <a:bodyPr>
            <a:normAutofit/>
          </a:bodyPr>
          <a:lstStyle/>
          <a:p>
            <a:pPr marL="285750" indent="-285750">
              <a:lnSpc>
                <a:spcPct val="100000"/>
              </a:lnSpc>
              <a:buFont typeface="Wingdings" panose="05000000000000000000" pitchFamily="2" charset="2"/>
              <a:buChar char="§"/>
            </a:pPr>
            <a:r>
              <a:rPr lang="en-CA" sz="2200" b="1" dirty="0"/>
              <a:t>Overall List of Divisions</a:t>
            </a:r>
          </a:p>
          <a:p>
            <a:pPr marL="285750" indent="-285750">
              <a:lnSpc>
                <a:spcPct val="100000"/>
              </a:lnSpc>
              <a:buFont typeface="Wingdings" panose="05000000000000000000" pitchFamily="2" charset="2"/>
              <a:buChar char="§"/>
            </a:pPr>
            <a:r>
              <a:rPr lang="en-CA" sz="2200" b="1" dirty="0"/>
              <a:t>Broken Down Numerically</a:t>
            </a:r>
          </a:p>
          <a:p>
            <a:pPr marL="285750" indent="-285750">
              <a:lnSpc>
                <a:spcPct val="100000"/>
              </a:lnSpc>
              <a:buFont typeface="Wingdings" panose="05000000000000000000" pitchFamily="2" charset="2"/>
              <a:buChar char="§"/>
            </a:pPr>
            <a:r>
              <a:rPr lang="en-CA" sz="2200" b="1" dirty="0"/>
              <a:t>Division Numbers</a:t>
            </a:r>
          </a:p>
          <a:p>
            <a:pPr marL="285750" indent="-285750">
              <a:lnSpc>
                <a:spcPct val="100000"/>
              </a:lnSpc>
              <a:buFont typeface="Wingdings" panose="05000000000000000000" pitchFamily="2" charset="2"/>
              <a:buChar char="§"/>
            </a:pPr>
            <a:r>
              <a:rPr lang="en-CA" sz="2200" b="1" dirty="0"/>
              <a:t>Level Numbers</a:t>
            </a:r>
          </a:p>
          <a:p>
            <a:pPr>
              <a:lnSpc>
                <a:spcPct val="100000"/>
              </a:lnSpc>
            </a:pPr>
            <a:endParaRPr lang="en-CA" sz="1500" dirty="0"/>
          </a:p>
          <a:p>
            <a:pPr marL="285750" indent="-285750">
              <a:lnSpc>
                <a:spcPct val="100000"/>
              </a:lnSpc>
              <a:buFont typeface="Wingdings" panose="05000000000000000000" pitchFamily="2" charset="2"/>
              <a:buChar char="§"/>
            </a:pPr>
            <a:endParaRPr lang="en-CA" sz="1500" dirty="0"/>
          </a:p>
        </p:txBody>
      </p:sp>
      <p:pic>
        <p:nvPicPr>
          <p:cNvPr id="5" name="Picture 4">
            <a:extLst>
              <a:ext uri="{FF2B5EF4-FFF2-40B4-BE49-F238E27FC236}">
                <a16:creationId xmlns:a16="http://schemas.microsoft.com/office/drawing/2014/main" id="{5E6D75E4-A9B0-41AB-B6C7-C5834C520C9D}"/>
              </a:ext>
            </a:extLst>
          </p:cNvPr>
          <p:cNvPicPr>
            <a:picLocks noChangeAspect="1"/>
          </p:cNvPicPr>
          <p:nvPr/>
        </p:nvPicPr>
        <p:blipFill>
          <a:blip r:embed="rId4"/>
          <a:stretch>
            <a:fillRect/>
          </a:stretch>
        </p:blipFill>
        <p:spPr>
          <a:xfrm>
            <a:off x="8326270" y="3908121"/>
            <a:ext cx="3467100" cy="2595421"/>
          </a:xfrm>
          <a:prstGeom prst="rect">
            <a:avLst/>
          </a:prstGeom>
        </p:spPr>
      </p:pic>
      <p:sp>
        <p:nvSpPr>
          <p:cNvPr id="7" name="Arrow: Right 6">
            <a:extLst>
              <a:ext uri="{FF2B5EF4-FFF2-40B4-BE49-F238E27FC236}">
                <a16:creationId xmlns:a16="http://schemas.microsoft.com/office/drawing/2014/main" id="{137377F6-6BEA-0B91-AA34-8899E07136C3}"/>
              </a:ext>
            </a:extLst>
          </p:cNvPr>
          <p:cNvSpPr/>
          <p:nvPr/>
        </p:nvSpPr>
        <p:spPr>
          <a:xfrm>
            <a:off x="88899" y="2309470"/>
            <a:ext cx="739383" cy="24323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Arrow: Right 8">
            <a:extLst>
              <a:ext uri="{FF2B5EF4-FFF2-40B4-BE49-F238E27FC236}">
                <a16:creationId xmlns:a16="http://schemas.microsoft.com/office/drawing/2014/main" id="{9CEE9EE2-749A-7F19-E2A9-C9219E951EF7}"/>
              </a:ext>
            </a:extLst>
          </p:cNvPr>
          <p:cNvSpPr/>
          <p:nvPr/>
        </p:nvSpPr>
        <p:spPr>
          <a:xfrm rot="5400000">
            <a:off x="124324" y="4370012"/>
            <a:ext cx="665751" cy="2476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296502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0051-DB94-4D62-AD8B-5857567FFA7C}"/>
              </a:ext>
            </a:extLst>
          </p:cNvPr>
          <p:cNvSpPr>
            <a:spLocks noGrp="1"/>
          </p:cNvSpPr>
          <p:nvPr>
            <p:ph type="title"/>
          </p:nvPr>
        </p:nvSpPr>
        <p:spPr>
          <a:xfrm>
            <a:off x="8452420" y="1608877"/>
            <a:ext cx="3161963" cy="3175157"/>
          </a:xfrm>
        </p:spPr>
        <p:txBody>
          <a:bodyPr anchor="ctr">
            <a:normAutofit/>
          </a:bodyPr>
          <a:lstStyle/>
          <a:p>
            <a:pPr algn="ctr"/>
            <a:r>
              <a:rPr lang="en-US" b="1" dirty="0">
                <a:solidFill>
                  <a:srgbClr val="F37415"/>
                </a:solidFill>
              </a:rPr>
              <a:t>DIVISION 00 </a:t>
            </a:r>
            <a:br>
              <a:rPr lang="en-US" b="1" dirty="0">
                <a:solidFill>
                  <a:srgbClr val="F37415"/>
                </a:solidFill>
              </a:rPr>
            </a:br>
            <a:br>
              <a:rPr lang="en-US" b="1" dirty="0">
                <a:solidFill>
                  <a:srgbClr val="F37415"/>
                </a:solidFill>
              </a:rPr>
            </a:br>
            <a:r>
              <a:rPr lang="en-US" b="1" dirty="0">
                <a:solidFill>
                  <a:srgbClr val="F37415"/>
                </a:solidFill>
              </a:rPr>
              <a:t>Procurement </a:t>
            </a:r>
            <a:br>
              <a:rPr lang="en-US" b="1" dirty="0">
                <a:solidFill>
                  <a:srgbClr val="F37415"/>
                </a:solidFill>
              </a:rPr>
            </a:br>
            <a:r>
              <a:rPr lang="en-US" b="1" dirty="0">
                <a:solidFill>
                  <a:srgbClr val="F37415"/>
                </a:solidFill>
              </a:rPr>
              <a:t>&amp; </a:t>
            </a:r>
            <a:br>
              <a:rPr lang="en-US" b="1" dirty="0">
                <a:solidFill>
                  <a:srgbClr val="F37415"/>
                </a:solidFill>
              </a:rPr>
            </a:br>
            <a:r>
              <a:rPr lang="en-US" b="1" dirty="0">
                <a:solidFill>
                  <a:srgbClr val="F37415"/>
                </a:solidFill>
              </a:rPr>
              <a:t>Contracting Requirements </a:t>
            </a:r>
            <a:endParaRPr lang="en-CA" dirty="0">
              <a:solidFill>
                <a:srgbClr val="F37415"/>
              </a:solidFill>
            </a:endParaRPr>
          </a:p>
        </p:txBody>
      </p:sp>
      <p:sp>
        <p:nvSpPr>
          <p:cNvPr id="3" name="Content Placeholder 2">
            <a:extLst>
              <a:ext uri="{FF2B5EF4-FFF2-40B4-BE49-F238E27FC236}">
                <a16:creationId xmlns:a16="http://schemas.microsoft.com/office/drawing/2014/main" id="{E5C63D65-0CBA-FD01-1697-828E2DFE84C3}"/>
              </a:ext>
            </a:extLst>
          </p:cNvPr>
          <p:cNvSpPr>
            <a:spLocks noGrp="1"/>
          </p:cNvSpPr>
          <p:nvPr>
            <p:ph idx="1"/>
          </p:nvPr>
        </p:nvSpPr>
        <p:spPr/>
        <p:txBody>
          <a:bodyPr/>
          <a:lstStyle/>
          <a:p>
            <a:endParaRPr lang="en-CA" dirty="0"/>
          </a:p>
        </p:txBody>
      </p:sp>
      <p:pic>
        <p:nvPicPr>
          <p:cNvPr id="10" name="Picture 9" descr="Graphical user interface, diagram&#10;&#10;Description automatically generated with medium confidence">
            <a:extLst>
              <a:ext uri="{FF2B5EF4-FFF2-40B4-BE49-F238E27FC236}">
                <a16:creationId xmlns:a16="http://schemas.microsoft.com/office/drawing/2014/main" id="{E03BE102-C36B-37AF-6909-77971640955A}"/>
              </a:ext>
            </a:extLst>
          </p:cNvPr>
          <p:cNvPicPr>
            <a:picLocks noChangeAspect="1"/>
          </p:cNvPicPr>
          <p:nvPr/>
        </p:nvPicPr>
        <p:blipFill>
          <a:blip r:embed="rId3"/>
          <a:stretch>
            <a:fillRect/>
          </a:stretch>
        </p:blipFill>
        <p:spPr>
          <a:xfrm>
            <a:off x="571837" y="493486"/>
            <a:ext cx="6971963" cy="5450114"/>
          </a:xfrm>
          <a:prstGeom prst="rect">
            <a:avLst/>
          </a:prstGeom>
          <a:noFill/>
        </p:spPr>
      </p:pic>
    </p:spTree>
    <p:extLst>
      <p:ext uri="{BB962C8B-B14F-4D97-AF65-F5344CB8AC3E}">
        <p14:creationId xmlns:p14="http://schemas.microsoft.com/office/powerpoint/2010/main" val="204190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C389-7D38-1320-542D-FB08F8C2AC50}"/>
              </a:ext>
            </a:extLst>
          </p:cNvPr>
          <p:cNvSpPr>
            <a:spLocks noGrp="1"/>
          </p:cNvSpPr>
          <p:nvPr>
            <p:ph type="title"/>
          </p:nvPr>
        </p:nvSpPr>
        <p:spPr>
          <a:xfrm>
            <a:off x="8458200" y="2160831"/>
            <a:ext cx="3161963" cy="2253311"/>
          </a:xfrm>
        </p:spPr>
        <p:txBody>
          <a:bodyPr>
            <a:normAutofit fontScale="90000"/>
          </a:bodyPr>
          <a:lstStyle/>
          <a:p>
            <a:pPr algn="ctr"/>
            <a:br>
              <a:rPr lang="en-CA" b="1" dirty="0">
                <a:solidFill>
                  <a:srgbClr val="00B0F0"/>
                </a:solidFill>
              </a:rPr>
            </a:br>
            <a:br>
              <a:rPr lang="en-CA" b="1" dirty="0">
                <a:solidFill>
                  <a:srgbClr val="00B0F0"/>
                </a:solidFill>
              </a:rPr>
            </a:br>
            <a:br>
              <a:rPr lang="en-CA" b="1" dirty="0">
                <a:solidFill>
                  <a:srgbClr val="00B0F0"/>
                </a:solidFill>
              </a:rPr>
            </a:br>
            <a:br>
              <a:rPr lang="en-CA" b="1" dirty="0">
                <a:solidFill>
                  <a:srgbClr val="00B0F0"/>
                </a:solidFill>
              </a:rPr>
            </a:br>
            <a:br>
              <a:rPr lang="en-CA" b="1" dirty="0">
                <a:solidFill>
                  <a:srgbClr val="00B0F0"/>
                </a:solidFill>
              </a:rPr>
            </a:br>
            <a:br>
              <a:rPr lang="en-CA" b="1" dirty="0">
                <a:solidFill>
                  <a:srgbClr val="00B0F0"/>
                </a:solidFill>
              </a:rPr>
            </a:br>
            <a:br>
              <a:rPr lang="en-CA" b="1" dirty="0">
                <a:solidFill>
                  <a:srgbClr val="00B0F0"/>
                </a:solidFill>
              </a:rPr>
            </a:br>
            <a:br>
              <a:rPr lang="en-CA" b="1" dirty="0">
                <a:solidFill>
                  <a:srgbClr val="00B0F0"/>
                </a:solidFill>
              </a:rPr>
            </a:br>
            <a:br>
              <a:rPr lang="en-CA" b="1" dirty="0">
                <a:solidFill>
                  <a:srgbClr val="00B0F0"/>
                </a:solidFill>
              </a:rPr>
            </a:br>
            <a:br>
              <a:rPr lang="en-CA" b="1" dirty="0">
                <a:solidFill>
                  <a:srgbClr val="F37415"/>
                </a:solidFill>
              </a:rPr>
            </a:br>
            <a:br>
              <a:rPr lang="en-CA" b="1" dirty="0">
                <a:solidFill>
                  <a:srgbClr val="F37415"/>
                </a:solidFill>
              </a:rPr>
            </a:br>
            <a:br>
              <a:rPr lang="en-CA" b="1" dirty="0">
                <a:solidFill>
                  <a:srgbClr val="F37415"/>
                </a:solidFill>
              </a:rPr>
            </a:br>
            <a:br>
              <a:rPr lang="en-CA" b="1" dirty="0">
                <a:solidFill>
                  <a:srgbClr val="00B0F0"/>
                </a:solidFill>
              </a:rPr>
            </a:br>
            <a:endParaRPr lang="en-CA" b="1" dirty="0">
              <a:solidFill>
                <a:srgbClr val="00B0F0"/>
              </a:solidFill>
            </a:endParaRPr>
          </a:p>
        </p:txBody>
      </p:sp>
      <p:pic>
        <p:nvPicPr>
          <p:cNvPr id="19" name="Content Placeholder 18">
            <a:extLst>
              <a:ext uri="{FF2B5EF4-FFF2-40B4-BE49-F238E27FC236}">
                <a16:creationId xmlns:a16="http://schemas.microsoft.com/office/drawing/2014/main" id="{CAE626EF-96E9-78CA-3E5B-CB0B549344A1}"/>
              </a:ext>
            </a:extLst>
          </p:cNvPr>
          <p:cNvPicPr>
            <a:picLocks noGrp="1" noChangeAspect="1"/>
          </p:cNvPicPr>
          <p:nvPr>
            <p:ph idx="1"/>
          </p:nvPr>
        </p:nvPicPr>
        <p:blipFill>
          <a:blip r:embed="rId3"/>
          <a:stretch>
            <a:fillRect/>
          </a:stretch>
        </p:blipFill>
        <p:spPr>
          <a:xfrm>
            <a:off x="217713" y="348344"/>
            <a:ext cx="7678057" cy="5878286"/>
          </a:xfrm>
        </p:spPr>
      </p:pic>
      <p:sp>
        <p:nvSpPr>
          <p:cNvPr id="25" name="TextBox 24">
            <a:extLst>
              <a:ext uri="{FF2B5EF4-FFF2-40B4-BE49-F238E27FC236}">
                <a16:creationId xmlns:a16="http://schemas.microsoft.com/office/drawing/2014/main" id="{80285374-3503-6BCF-07CD-79C3035B94F7}"/>
              </a:ext>
            </a:extLst>
          </p:cNvPr>
          <p:cNvSpPr txBox="1"/>
          <p:nvPr/>
        </p:nvSpPr>
        <p:spPr>
          <a:xfrm>
            <a:off x="8694057" y="960502"/>
            <a:ext cx="2772229" cy="3108543"/>
          </a:xfrm>
          <a:prstGeom prst="rect">
            <a:avLst/>
          </a:prstGeom>
          <a:noFill/>
        </p:spPr>
        <p:txBody>
          <a:bodyPr wrap="square">
            <a:spAutoFit/>
          </a:bodyPr>
          <a:lstStyle/>
          <a:p>
            <a:pPr algn="ctr"/>
            <a:r>
              <a:rPr lang="en-US" sz="2800" b="1" dirty="0">
                <a:solidFill>
                  <a:srgbClr val="F37415"/>
                </a:solidFill>
              </a:rPr>
              <a:t>DIVISION 00 </a:t>
            </a:r>
          </a:p>
          <a:p>
            <a:pPr algn="ctr"/>
            <a:endParaRPr lang="en-US" sz="2800" b="1" dirty="0">
              <a:solidFill>
                <a:srgbClr val="F37415"/>
              </a:solidFill>
            </a:endParaRPr>
          </a:p>
          <a:p>
            <a:pPr algn="ctr"/>
            <a:r>
              <a:rPr lang="en-US" sz="2800" b="1" dirty="0">
                <a:solidFill>
                  <a:srgbClr val="F37415"/>
                </a:solidFill>
              </a:rPr>
              <a:t>Procurement </a:t>
            </a:r>
            <a:br>
              <a:rPr lang="en-US" sz="2800" b="1" dirty="0">
                <a:solidFill>
                  <a:srgbClr val="F37415"/>
                </a:solidFill>
              </a:rPr>
            </a:br>
            <a:r>
              <a:rPr lang="en-US" sz="2800" b="1" dirty="0">
                <a:solidFill>
                  <a:srgbClr val="F37415"/>
                </a:solidFill>
              </a:rPr>
              <a:t>&amp; </a:t>
            </a:r>
            <a:br>
              <a:rPr lang="en-US" sz="2800" b="1" dirty="0">
                <a:solidFill>
                  <a:srgbClr val="F37415"/>
                </a:solidFill>
              </a:rPr>
            </a:br>
            <a:r>
              <a:rPr lang="en-US" sz="2800" b="1" dirty="0">
                <a:solidFill>
                  <a:srgbClr val="F37415"/>
                </a:solidFill>
              </a:rPr>
              <a:t>Contracting Requirements (cont’d)</a:t>
            </a:r>
            <a:endParaRPr lang="en-CA" sz="2800" dirty="0"/>
          </a:p>
        </p:txBody>
      </p:sp>
    </p:spTree>
    <p:extLst>
      <p:ext uri="{BB962C8B-B14F-4D97-AF65-F5344CB8AC3E}">
        <p14:creationId xmlns:p14="http://schemas.microsoft.com/office/powerpoint/2010/main" val="27911632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137651BA-F45C-4845-9AB3-E0A65B39F5E1}">
  <ds:schemaRefs>
    <ds:schemaRef ds:uri="http://purl.org/dc/dcmitype/"/>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{07728D66-18EB-4534-8317-80B1D1C1EC94}tf78438558_win32</Template>
  <TotalTime>1932</TotalTime>
  <Words>1806</Words>
  <Application>Microsoft Office PowerPoint</Application>
  <PresentationFormat>Widescreen</PresentationFormat>
  <Paragraphs>209</Paragraphs>
  <Slides>15</Slides>
  <Notes>13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Arial</vt:lpstr>
      <vt:lpstr>Calibri</vt:lpstr>
      <vt:lpstr>Century Gothic</vt:lpstr>
      <vt:lpstr>Courier New</vt:lpstr>
      <vt:lpstr>Garamond</vt:lpstr>
      <vt:lpstr>GWLGBW-Lt</vt:lpstr>
      <vt:lpstr>proxima-nova</vt:lpstr>
      <vt:lpstr>Roboto</vt:lpstr>
      <vt:lpstr>Rubik</vt:lpstr>
      <vt:lpstr>Segoe UI</vt:lpstr>
      <vt:lpstr>Symbol</vt:lpstr>
      <vt:lpstr>Times New Roman</vt:lpstr>
      <vt:lpstr>TimesNewRomanPSMT</vt:lpstr>
      <vt:lpstr>Wingdings</vt:lpstr>
      <vt:lpstr>SavonVTI</vt:lpstr>
      <vt:lpstr> RFT Template UPDATE  CCDC 2 - 2020 Stipulated Price Contract  Information session  </vt:lpstr>
      <vt:lpstr>OVERVIEW</vt:lpstr>
      <vt:lpstr>OBJECTIVES</vt:lpstr>
      <vt:lpstr>  CCDC 2 2020  CONTRACT  CHANGES  (Brief Overview)</vt:lpstr>
      <vt:lpstr>          MASTERFORMAT </vt:lpstr>
      <vt:lpstr>  MASTERFORMAT BENEFITS</vt:lpstr>
      <vt:lpstr>MASTERFORMAT FRAMEWORK</vt:lpstr>
      <vt:lpstr>DIVISION 00   Procurement  &amp;  Contracting Requirements </vt:lpstr>
      <vt:lpstr>             </vt:lpstr>
      <vt:lpstr>         DIVISION 01  General Requirements</vt:lpstr>
      <vt:lpstr>TEMPLATE EDITING</vt:lpstr>
      <vt:lpstr>PROCUREMENT HUB SPACE  RESOURCES   </vt:lpstr>
      <vt:lpstr>OTHER RESOURCES </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Anita Geier</dc:creator>
  <cp:lastModifiedBy>Anita Geier</cp:lastModifiedBy>
  <cp:revision>114</cp:revision>
  <cp:lastPrinted>2022-06-23T15:39:20Z</cp:lastPrinted>
  <dcterms:created xsi:type="dcterms:W3CDTF">2021-11-05T18:55:10Z</dcterms:created>
  <dcterms:modified xsi:type="dcterms:W3CDTF">2022-06-27T16:18:05Z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