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5"/>
  </p:notesMasterIdLst>
  <p:handoutMasterIdLst>
    <p:handoutMasterId r:id="rId36"/>
  </p:handoutMasterIdLst>
  <p:sldIdLst>
    <p:sldId id="256" r:id="rId2"/>
    <p:sldId id="259" r:id="rId3"/>
    <p:sldId id="297" r:id="rId4"/>
    <p:sldId id="262" r:id="rId5"/>
    <p:sldId id="263" r:id="rId6"/>
    <p:sldId id="280" r:id="rId7"/>
    <p:sldId id="281" r:id="rId8"/>
    <p:sldId id="278" r:id="rId9"/>
    <p:sldId id="265" r:id="rId10"/>
    <p:sldId id="287" r:id="rId11"/>
    <p:sldId id="273" r:id="rId12"/>
    <p:sldId id="285" r:id="rId13"/>
    <p:sldId id="272" r:id="rId14"/>
    <p:sldId id="268" r:id="rId15"/>
    <p:sldId id="270" r:id="rId16"/>
    <p:sldId id="277" r:id="rId17"/>
    <p:sldId id="275" r:id="rId18"/>
    <p:sldId id="276" r:id="rId19"/>
    <p:sldId id="274" r:id="rId20"/>
    <p:sldId id="271" r:id="rId21"/>
    <p:sldId id="266" r:id="rId22"/>
    <p:sldId id="290" r:id="rId23"/>
    <p:sldId id="299" r:id="rId24"/>
    <p:sldId id="301" r:id="rId25"/>
    <p:sldId id="302" r:id="rId26"/>
    <p:sldId id="298" r:id="rId27"/>
    <p:sldId id="292" r:id="rId28"/>
    <p:sldId id="293" r:id="rId29"/>
    <p:sldId id="294" r:id="rId30"/>
    <p:sldId id="295" r:id="rId31"/>
    <p:sldId id="267" r:id="rId32"/>
    <p:sldId id="296" r:id="rId33"/>
    <p:sldId id="258" r:id="rId3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orient="horz" pos="4039">
          <p15:clr>
            <a:srgbClr val="A4A3A4"/>
          </p15:clr>
        </p15:guide>
        <p15:guide id="4" pos="45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Nigro" initials="JN" lastIdx="3" clrIdx="0">
    <p:extLst>
      <p:ext uri="{19B8F6BF-5375-455C-9EA6-DF929625EA0E}">
        <p15:presenceInfo xmlns:p15="http://schemas.microsoft.com/office/powerpoint/2012/main" userId="S::Jessica.Nigro@trca.ca::b92386c0-2166-448e-8d0f-83b179b8b4c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7" autoAdjust="0"/>
    <p:restoredTop sz="94709" autoAdjust="0"/>
  </p:normalViewPr>
  <p:slideViewPr>
    <p:cSldViewPr snapToGrid="0" showGuides="1">
      <p:cViewPr varScale="1">
        <p:scale>
          <a:sx n="78" d="100"/>
          <a:sy n="78" d="100"/>
        </p:scale>
        <p:origin x="1517" y="62"/>
      </p:cViewPr>
      <p:guideLst>
        <p:guide orient="horz" pos="2160"/>
        <p:guide pos="2880"/>
        <p:guide orient="horz" pos="4039"/>
        <p:guide pos="458"/>
      </p:guideLst>
    </p:cSldViewPr>
  </p:slideViewPr>
  <p:notesTextViewPr>
    <p:cViewPr>
      <p:scale>
        <a:sx n="1" d="1"/>
        <a:sy n="1" d="1"/>
      </p:scale>
      <p:origin x="0" y="0"/>
    </p:cViewPr>
  </p:notesTextViewPr>
  <p:notesViewPr>
    <p:cSldViewPr snapToGrid="0" showGuides="1">
      <p:cViewPr varScale="1">
        <p:scale>
          <a:sx n="90" d="100"/>
          <a:sy n="90" d="100"/>
        </p:scale>
        <p:origin x="3774" y="3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 Szaflarski" userId="63f7e5d5-49a0-486e-92b5-59b81356d258" providerId="ADAL" clId="{18076E19-FA99-466D-87BD-84BB6976C2F1}"/>
    <pc:docChg chg="custSel addSld delSld modSld">
      <pc:chgData name="Adam Szaflarski" userId="63f7e5d5-49a0-486e-92b5-59b81356d258" providerId="ADAL" clId="{18076E19-FA99-466D-87BD-84BB6976C2F1}" dt="2019-09-11T13:32:10" v="1516" actId="113"/>
      <pc:docMkLst>
        <pc:docMk/>
      </pc:docMkLst>
      <pc:sldChg chg="modSp">
        <pc:chgData name="Adam Szaflarski" userId="63f7e5d5-49a0-486e-92b5-59b81356d258" providerId="ADAL" clId="{18076E19-FA99-466D-87BD-84BB6976C2F1}" dt="2019-09-11T13:21:40.847" v="105" actId="20577"/>
        <pc:sldMkLst>
          <pc:docMk/>
          <pc:sldMk cId="905960326" sldId="263"/>
        </pc:sldMkLst>
        <pc:spChg chg="mod">
          <ac:chgData name="Adam Szaflarski" userId="63f7e5d5-49a0-486e-92b5-59b81356d258" providerId="ADAL" clId="{18076E19-FA99-466D-87BD-84BB6976C2F1}" dt="2019-09-11T13:21:40.847" v="105" actId="20577"/>
          <ac:spMkLst>
            <pc:docMk/>
            <pc:sldMk cId="905960326" sldId="263"/>
            <ac:spMk id="9" creationId="{076E7E7F-1CE0-4431-8DD8-ABD83D89AEAF}"/>
          </ac:spMkLst>
        </pc:spChg>
      </pc:sldChg>
      <pc:sldChg chg="modSp">
        <pc:chgData name="Adam Szaflarski" userId="63f7e5d5-49a0-486e-92b5-59b81356d258" providerId="ADAL" clId="{18076E19-FA99-466D-87BD-84BB6976C2F1}" dt="2019-09-11T13:06:26.817" v="84" actId="20577"/>
        <pc:sldMkLst>
          <pc:docMk/>
          <pc:sldMk cId="951191078" sldId="266"/>
        </pc:sldMkLst>
        <pc:spChg chg="mod">
          <ac:chgData name="Adam Szaflarski" userId="63f7e5d5-49a0-486e-92b5-59b81356d258" providerId="ADAL" clId="{18076E19-FA99-466D-87BD-84BB6976C2F1}" dt="2019-09-11T13:06:26.817" v="84" actId="20577"/>
          <ac:spMkLst>
            <pc:docMk/>
            <pc:sldMk cId="951191078" sldId="266"/>
            <ac:spMk id="3" creationId="{C7C291DD-E373-423B-B9C5-542A45C86591}"/>
          </ac:spMkLst>
        </pc:spChg>
      </pc:sldChg>
      <pc:sldChg chg="modSp">
        <pc:chgData name="Adam Szaflarski" userId="63f7e5d5-49a0-486e-92b5-59b81356d258" providerId="ADAL" clId="{18076E19-FA99-466D-87BD-84BB6976C2F1}" dt="2019-09-11T13:25:23.546" v="152" actId="20577"/>
        <pc:sldMkLst>
          <pc:docMk/>
          <pc:sldMk cId="2187047256" sldId="270"/>
        </pc:sldMkLst>
        <pc:spChg chg="mod">
          <ac:chgData name="Adam Szaflarski" userId="63f7e5d5-49a0-486e-92b5-59b81356d258" providerId="ADAL" clId="{18076E19-FA99-466D-87BD-84BB6976C2F1}" dt="2019-09-11T13:25:23.546" v="152" actId="20577"/>
          <ac:spMkLst>
            <pc:docMk/>
            <pc:sldMk cId="2187047256" sldId="270"/>
            <ac:spMk id="3" creationId="{1AB2303C-58CE-4B94-AF45-7F548D926826}"/>
          </ac:spMkLst>
        </pc:spChg>
      </pc:sldChg>
      <pc:sldChg chg="modSp">
        <pc:chgData name="Adam Szaflarski" userId="63f7e5d5-49a0-486e-92b5-59b81356d258" providerId="ADAL" clId="{18076E19-FA99-466D-87BD-84BB6976C2F1}" dt="2019-09-11T13:24:20.833" v="131" actId="20577"/>
        <pc:sldMkLst>
          <pc:docMk/>
          <pc:sldMk cId="3889381145" sldId="272"/>
        </pc:sldMkLst>
        <pc:spChg chg="mod">
          <ac:chgData name="Adam Szaflarski" userId="63f7e5d5-49a0-486e-92b5-59b81356d258" providerId="ADAL" clId="{18076E19-FA99-466D-87BD-84BB6976C2F1}" dt="2019-09-11T13:24:20.833" v="131" actId="20577"/>
          <ac:spMkLst>
            <pc:docMk/>
            <pc:sldMk cId="3889381145" sldId="272"/>
            <ac:spMk id="3" creationId="{BC938F5F-00FA-4FAF-B540-D19174BFA870}"/>
          </ac:spMkLst>
        </pc:spChg>
      </pc:sldChg>
      <pc:sldChg chg="modSp">
        <pc:chgData name="Adam Szaflarski" userId="63f7e5d5-49a0-486e-92b5-59b81356d258" providerId="ADAL" clId="{18076E19-FA99-466D-87BD-84BB6976C2F1}" dt="2019-09-11T13:22:38.111" v="129" actId="20577"/>
        <pc:sldMkLst>
          <pc:docMk/>
          <pc:sldMk cId="34916609" sldId="280"/>
        </pc:sldMkLst>
        <pc:spChg chg="mod">
          <ac:chgData name="Adam Szaflarski" userId="63f7e5d5-49a0-486e-92b5-59b81356d258" providerId="ADAL" clId="{18076E19-FA99-466D-87BD-84BB6976C2F1}" dt="2019-09-11T13:22:38.111" v="129" actId="20577"/>
          <ac:spMkLst>
            <pc:docMk/>
            <pc:sldMk cId="34916609" sldId="280"/>
            <ac:spMk id="6" creationId="{B83C0ECF-FA73-47E8-BEDD-F9FC3C2C80A4}"/>
          </ac:spMkLst>
        </pc:spChg>
      </pc:sldChg>
      <pc:sldChg chg="modSp">
        <pc:chgData name="Adam Szaflarski" userId="63f7e5d5-49a0-486e-92b5-59b81356d258" providerId="ADAL" clId="{18076E19-FA99-466D-87BD-84BB6976C2F1}" dt="2019-09-11T13:23:07.614" v="130" actId="20577"/>
        <pc:sldMkLst>
          <pc:docMk/>
          <pc:sldMk cId="460335475" sldId="281"/>
        </pc:sldMkLst>
        <pc:spChg chg="mod">
          <ac:chgData name="Adam Szaflarski" userId="63f7e5d5-49a0-486e-92b5-59b81356d258" providerId="ADAL" clId="{18076E19-FA99-466D-87BD-84BB6976C2F1}" dt="2019-09-11T13:23:07.614" v="130" actId="20577"/>
          <ac:spMkLst>
            <pc:docMk/>
            <pc:sldMk cId="460335475" sldId="281"/>
            <ac:spMk id="6" creationId="{C494EDC3-B1F8-4166-97FF-417D4CDED77C}"/>
          </ac:spMkLst>
        </pc:spChg>
      </pc:sldChg>
      <pc:sldChg chg="modSp add">
        <pc:chgData name="Adam Szaflarski" userId="63f7e5d5-49a0-486e-92b5-59b81356d258" providerId="ADAL" clId="{18076E19-FA99-466D-87BD-84BB6976C2F1}" dt="2019-09-11T13:28:41.257" v="832" actId="20577"/>
        <pc:sldMkLst>
          <pc:docMk/>
          <pc:sldMk cId="1229053348" sldId="299"/>
        </pc:sldMkLst>
        <pc:spChg chg="mod">
          <ac:chgData name="Adam Szaflarski" userId="63f7e5d5-49a0-486e-92b5-59b81356d258" providerId="ADAL" clId="{18076E19-FA99-466D-87BD-84BB6976C2F1}" dt="2019-09-11T13:26:13.450" v="175" actId="20577"/>
          <ac:spMkLst>
            <pc:docMk/>
            <pc:sldMk cId="1229053348" sldId="299"/>
            <ac:spMk id="2" creationId="{CDF1582B-108B-49BC-A0A5-5FA4841BD188}"/>
          </ac:spMkLst>
        </pc:spChg>
        <pc:spChg chg="mod">
          <ac:chgData name="Adam Szaflarski" userId="63f7e5d5-49a0-486e-92b5-59b81356d258" providerId="ADAL" clId="{18076E19-FA99-466D-87BD-84BB6976C2F1}" dt="2019-09-11T13:28:41.257" v="832" actId="20577"/>
          <ac:spMkLst>
            <pc:docMk/>
            <pc:sldMk cId="1229053348" sldId="299"/>
            <ac:spMk id="3" creationId="{C7C291DD-E373-423B-B9C5-542A45C86591}"/>
          </ac:spMkLst>
        </pc:spChg>
      </pc:sldChg>
      <pc:sldChg chg="add del">
        <pc:chgData name="Adam Szaflarski" userId="63f7e5d5-49a0-486e-92b5-59b81356d258" providerId="ADAL" clId="{18076E19-FA99-466D-87BD-84BB6976C2F1}" dt="2019-09-11T13:26:04.122" v="154"/>
        <pc:sldMkLst>
          <pc:docMk/>
          <pc:sldMk cId="3647192313" sldId="299"/>
        </pc:sldMkLst>
      </pc:sldChg>
      <pc:sldChg chg="add">
        <pc:chgData name="Adam Szaflarski" userId="63f7e5d5-49a0-486e-92b5-59b81356d258" providerId="ADAL" clId="{18076E19-FA99-466D-87BD-84BB6976C2F1}" dt="2019-09-11T13:28:41.716" v="833"/>
        <pc:sldMkLst>
          <pc:docMk/>
          <pc:sldMk cId="867396716" sldId="300"/>
        </pc:sldMkLst>
      </pc:sldChg>
      <pc:sldChg chg="modSp add">
        <pc:chgData name="Adam Szaflarski" userId="63f7e5d5-49a0-486e-92b5-59b81356d258" providerId="ADAL" clId="{18076E19-FA99-466D-87BD-84BB6976C2F1}" dt="2019-09-11T13:32:10" v="1516" actId="113"/>
        <pc:sldMkLst>
          <pc:docMk/>
          <pc:sldMk cId="433805985" sldId="301"/>
        </pc:sldMkLst>
        <pc:spChg chg="mod">
          <ac:chgData name="Adam Szaflarski" userId="63f7e5d5-49a0-486e-92b5-59b81356d258" providerId="ADAL" clId="{18076E19-FA99-466D-87BD-84BB6976C2F1}" dt="2019-09-11T13:32:10" v="1516" actId="113"/>
          <ac:spMkLst>
            <pc:docMk/>
            <pc:sldMk cId="433805985" sldId="301"/>
            <ac:spMk id="3" creationId="{C7C291DD-E373-423B-B9C5-542A45C86591}"/>
          </ac:spMkLst>
        </pc:spChg>
      </pc:sldChg>
      <pc:sldChg chg="add">
        <pc:chgData name="Adam Szaflarski" userId="63f7e5d5-49a0-486e-92b5-59b81356d258" providerId="ADAL" clId="{18076E19-FA99-466D-87BD-84BB6976C2F1}" dt="2019-09-11T13:30:54.063" v="1238"/>
        <pc:sldMkLst>
          <pc:docMk/>
          <pc:sldMk cId="3199469371" sldId="302"/>
        </pc:sldMkLst>
      </pc:sldChg>
    </pc:docChg>
  </pc:docChgLst>
  <pc:docChgLst>
    <pc:chgData name="Adam Szaflarski" userId="63f7e5d5-49a0-486e-92b5-59b81356d258" providerId="ADAL" clId="{98481619-3DD3-4095-A50D-390C958F900C}"/>
    <pc:docChg chg="custSel delSld modSld">
      <pc:chgData name="Adam Szaflarski" userId="63f7e5d5-49a0-486e-92b5-59b81356d258" providerId="ADAL" clId="{98481619-3DD3-4095-A50D-390C958F900C}" dt="2019-10-03T17:46:50.323" v="30" actId="20577"/>
      <pc:docMkLst>
        <pc:docMk/>
      </pc:docMkLst>
      <pc:sldChg chg="delSp modSp">
        <pc:chgData name="Adam Szaflarski" userId="63f7e5d5-49a0-486e-92b5-59b81356d258" providerId="ADAL" clId="{98481619-3DD3-4095-A50D-390C958F900C}" dt="2019-10-03T17:46:50.323" v="30" actId="20577"/>
        <pc:sldMkLst>
          <pc:docMk/>
          <pc:sldMk cId="3459639863" sldId="256"/>
        </pc:sldMkLst>
        <pc:spChg chg="del">
          <ac:chgData name="Adam Szaflarski" userId="63f7e5d5-49a0-486e-92b5-59b81356d258" providerId="ADAL" clId="{98481619-3DD3-4095-A50D-390C958F900C}" dt="2019-10-02T17:11:36.007" v="10" actId="478"/>
          <ac:spMkLst>
            <pc:docMk/>
            <pc:sldMk cId="3459639863" sldId="256"/>
            <ac:spMk id="2" creationId="{00000000-0000-0000-0000-000000000000}"/>
          </ac:spMkLst>
        </pc:spChg>
        <pc:spChg chg="mod">
          <ac:chgData name="Adam Szaflarski" userId="63f7e5d5-49a0-486e-92b5-59b81356d258" providerId="ADAL" clId="{98481619-3DD3-4095-A50D-390C958F900C}" dt="2019-10-03T17:46:50.323" v="30" actId="20577"/>
          <ac:spMkLst>
            <pc:docMk/>
            <pc:sldMk cId="3459639863" sldId="256"/>
            <ac:spMk id="3" creationId="{00000000-0000-0000-0000-000000000000}"/>
          </ac:spMkLst>
        </pc:spChg>
      </pc:sldChg>
      <pc:sldChg chg="delSp">
        <pc:chgData name="Adam Szaflarski" userId="63f7e5d5-49a0-486e-92b5-59b81356d258" providerId="ADAL" clId="{98481619-3DD3-4095-A50D-390C958F900C}" dt="2019-10-02T17:11:07.097" v="6" actId="478"/>
        <pc:sldMkLst>
          <pc:docMk/>
          <pc:sldMk cId="3060376984" sldId="259"/>
        </pc:sldMkLst>
        <pc:spChg chg="del">
          <ac:chgData name="Adam Szaflarski" userId="63f7e5d5-49a0-486e-92b5-59b81356d258" providerId="ADAL" clId="{98481619-3DD3-4095-A50D-390C958F900C}" dt="2019-10-02T17:11:07.097" v="6" actId="478"/>
          <ac:spMkLst>
            <pc:docMk/>
            <pc:sldMk cId="3060376984" sldId="259"/>
            <ac:spMk id="4" creationId="{7881D9CD-5F05-474A-94D6-C366F46C7E23}"/>
          </ac:spMkLst>
        </pc:spChg>
      </pc:sldChg>
      <pc:sldChg chg="modSp">
        <pc:chgData name="Adam Szaflarski" userId="63f7e5d5-49a0-486e-92b5-59b81356d258" providerId="ADAL" clId="{98481619-3DD3-4095-A50D-390C958F900C}" dt="2019-10-02T17:11:31.494" v="9" actId="20577"/>
        <pc:sldMkLst>
          <pc:docMk/>
          <pc:sldMk cId="993696131" sldId="262"/>
        </pc:sldMkLst>
        <pc:spChg chg="mod">
          <ac:chgData name="Adam Szaflarski" userId="63f7e5d5-49a0-486e-92b5-59b81356d258" providerId="ADAL" clId="{98481619-3DD3-4095-A50D-390C958F900C}" dt="2019-10-02T17:11:31.494" v="9" actId="20577"/>
          <ac:spMkLst>
            <pc:docMk/>
            <pc:sldMk cId="993696131" sldId="262"/>
            <ac:spMk id="3" creationId="{00000000-0000-0000-0000-000000000000}"/>
          </ac:spMkLst>
        </pc:spChg>
      </pc:sldChg>
      <pc:sldChg chg="modSp">
        <pc:chgData name="Adam Szaflarski" userId="63f7e5d5-49a0-486e-92b5-59b81356d258" providerId="ADAL" clId="{98481619-3DD3-4095-A50D-390C958F900C}" dt="2019-10-03T13:09:57.102" v="23" actId="20577"/>
        <pc:sldMkLst>
          <pc:docMk/>
          <pc:sldMk cId="3572233380" sldId="290"/>
        </pc:sldMkLst>
        <pc:spChg chg="mod">
          <ac:chgData name="Adam Szaflarski" userId="63f7e5d5-49a0-486e-92b5-59b81356d258" providerId="ADAL" clId="{98481619-3DD3-4095-A50D-390C958F900C}" dt="2019-10-03T13:09:18.670" v="12" actId="20577"/>
          <ac:spMkLst>
            <pc:docMk/>
            <pc:sldMk cId="3572233380" sldId="290"/>
            <ac:spMk id="13" creationId="{F3F63F27-4038-4977-9D13-037EC87E7169}"/>
          </ac:spMkLst>
        </pc:spChg>
        <pc:spChg chg="mod">
          <ac:chgData name="Adam Szaflarski" userId="63f7e5d5-49a0-486e-92b5-59b81356d258" providerId="ADAL" clId="{98481619-3DD3-4095-A50D-390C958F900C}" dt="2019-10-03T13:09:57.102" v="23" actId="20577"/>
          <ac:spMkLst>
            <pc:docMk/>
            <pc:sldMk cId="3572233380" sldId="290"/>
            <ac:spMk id="15" creationId="{A00B6DC0-7C21-463C-AC56-AF6FE0AC1796}"/>
          </ac:spMkLst>
        </pc:spChg>
      </pc:sldChg>
      <pc:sldChg chg="delSp">
        <pc:chgData name="Adam Szaflarski" userId="63f7e5d5-49a0-486e-92b5-59b81356d258" providerId="ADAL" clId="{98481619-3DD3-4095-A50D-390C958F900C}" dt="2019-10-02T17:11:09.464" v="7" actId="478"/>
        <pc:sldMkLst>
          <pc:docMk/>
          <pc:sldMk cId="16366076" sldId="297"/>
        </pc:sldMkLst>
        <pc:spChg chg="del">
          <ac:chgData name="Adam Szaflarski" userId="63f7e5d5-49a0-486e-92b5-59b81356d258" providerId="ADAL" clId="{98481619-3DD3-4095-A50D-390C958F900C}" dt="2019-10-02T17:11:09.464" v="7" actId="478"/>
          <ac:spMkLst>
            <pc:docMk/>
            <pc:sldMk cId="16366076" sldId="297"/>
            <ac:spMk id="4" creationId="{7881D9CD-5F05-474A-94D6-C366F46C7E23}"/>
          </ac:spMkLst>
        </pc:spChg>
      </pc:sldChg>
      <pc:sldChg chg="modSp">
        <pc:chgData name="Adam Szaflarski" userId="63f7e5d5-49a0-486e-92b5-59b81356d258" providerId="ADAL" clId="{98481619-3DD3-4095-A50D-390C958F900C}" dt="2019-10-02T17:09:53.963" v="5" actId="6549"/>
        <pc:sldMkLst>
          <pc:docMk/>
          <pc:sldMk cId="2341749937" sldId="298"/>
        </pc:sldMkLst>
        <pc:spChg chg="mod">
          <ac:chgData name="Adam Szaflarski" userId="63f7e5d5-49a0-486e-92b5-59b81356d258" providerId="ADAL" clId="{98481619-3DD3-4095-A50D-390C958F900C}" dt="2019-10-02T17:09:53.963" v="5" actId="6549"/>
          <ac:spMkLst>
            <pc:docMk/>
            <pc:sldMk cId="2341749937" sldId="298"/>
            <ac:spMk id="3" creationId="{EE4CF382-2A10-4ADA-AA18-75924173A562}"/>
          </ac:spMkLst>
        </pc:spChg>
      </pc:sldChg>
      <pc:sldChg chg="del">
        <pc:chgData name="Adam Szaflarski" userId="63f7e5d5-49a0-486e-92b5-59b81356d258" providerId="ADAL" clId="{98481619-3DD3-4095-A50D-390C958F900C}" dt="2019-10-02T17:09:34.322" v="4" actId="47"/>
        <pc:sldMkLst>
          <pc:docMk/>
          <pc:sldMk cId="867396716" sldId="300"/>
        </pc:sldMkLst>
      </pc:sldChg>
      <pc:sldChg chg="modSp">
        <pc:chgData name="Adam Szaflarski" userId="63f7e5d5-49a0-486e-92b5-59b81356d258" providerId="ADAL" clId="{98481619-3DD3-4095-A50D-390C958F900C}" dt="2019-10-02T17:09:06.988" v="3" actId="313"/>
        <pc:sldMkLst>
          <pc:docMk/>
          <pc:sldMk cId="433805985" sldId="301"/>
        </pc:sldMkLst>
        <pc:spChg chg="mod">
          <ac:chgData name="Adam Szaflarski" userId="63f7e5d5-49a0-486e-92b5-59b81356d258" providerId="ADAL" clId="{98481619-3DD3-4095-A50D-390C958F900C}" dt="2019-10-02T17:09:06.988" v="3" actId="313"/>
          <ac:spMkLst>
            <pc:docMk/>
            <pc:sldMk cId="433805985" sldId="301"/>
            <ac:spMk id="3" creationId="{C7C291DD-E373-423B-B9C5-542A45C8659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229A4FBA-1859-49BB-B21D-9D998DE259AD}" type="datetime1">
              <a:rPr lang="en-US" smtClean="0"/>
              <a:t>10/3/2019</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C8C42A8B-14F9-4433-84AA-FEC1F027C87A}" type="slidenum">
              <a:rPr lang="en-US" smtClean="0"/>
              <a:t>‹#›</a:t>
            </a:fld>
            <a:endParaRPr lang="en-US"/>
          </a:p>
        </p:txBody>
      </p:sp>
    </p:spTree>
    <p:extLst>
      <p:ext uri="{BB962C8B-B14F-4D97-AF65-F5344CB8AC3E}">
        <p14:creationId xmlns:p14="http://schemas.microsoft.com/office/powerpoint/2010/main" val="3410317996"/>
      </p:ext>
    </p:extLst>
  </p:cSld>
  <p:clrMap bg1="lt1" tx1="dk1" bg2="lt2" tx2="dk2" accent1="accent1" accent2="accent2" accent3="accent3" accent4="accent4" accent5="accent5" accent6="accent6" hlink="hlink" folHlink="folHlink"/>
  <p:hf sldNum="0"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C058AA7-DD9D-49DE-A8D0-114D968F52ED}" type="datetime1">
              <a:rPr lang="en-US" smtClean="0"/>
              <a:t>10/3/2019</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9BBD01DB-ED06-4280-BFF9-BFF49A5DBFD4}" type="slidenum">
              <a:rPr lang="en-US" smtClean="0"/>
              <a:t>‹#›</a:t>
            </a:fld>
            <a:endParaRPr lang="en-US"/>
          </a:p>
        </p:txBody>
      </p:sp>
    </p:spTree>
    <p:extLst>
      <p:ext uri="{BB962C8B-B14F-4D97-AF65-F5344CB8AC3E}">
        <p14:creationId xmlns:p14="http://schemas.microsoft.com/office/powerpoint/2010/main" val="3309671783"/>
      </p:ext>
    </p:extLst>
  </p:cSld>
  <p:clrMap bg1="lt1" tx1="dk1" bg2="lt2" tx2="dk2" accent1="accent1" accent2="accent2" accent3="accent3" accent4="accent4" accent5="accent5" accent6="accent6" hlink="hlink" folHlink="folHlink"/>
  <p:hf sldNum="0"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6C058AA7-DD9D-49DE-A8D0-114D968F52ED}" type="datetime1">
              <a:rPr lang="en-US" smtClean="0"/>
              <a:t>10/3/2019</a:t>
            </a:fld>
            <a:endParaRPr lang="en-US"/>
          </a:p>
        </p:txBody>
      </p:sp>
      <p:sp>
        <p:nvSpPr>
          <p:cNvPr id="5" name="Footer Placeholder 4"/>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1494362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6C058AA7-DD9D-49DE-A8D0-114D968F52ED}" type="datetime1">
              <a:rPr lang="en-US" smtClean="0"/>
              <a:t>10/3/2019</a:t>
            </a:fld>
            <a:endParaRPr lang="en-US"/>
          </a:p>
        </p:txBody>
      </p:sp>
      <p:sp>
        <p:nvSpPr>
          <p:cNvPr id="5" name="Footer Placeholder 4"/>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1250774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6C058AA7-DD9D-49DE-A8D0-114D968F52ED}" type="datetime1">
              <a:rPr lang="en-US" smtClean="0"/>
              <a:t>10/3/2019</a:t>
            </a:fld>
            <a:endParaRPr lang="en-US"/>
          </a:p>
        </p:txBody>
      </p:sp>
      <p:sp>
        <p:nvSpPr>
          <p:cNvPr id="5" name="Footer Placeholder 4"/>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1867146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6C058AA7-DD9D-49DE-A8D0-114D968F52ED}" type="datetime1">
              <a:rPr lang="en-US" smtClean="0"/>
              <a:t>10/3/2019</a:t>
            </a:fld>
            <a:endParaRPr lang="en-US"/>
          </a:p>
        </p:txBody>
      </p:sp>
      <p:sp>
        <p:nvSpPr>
          <p:cNvPr id="5" name="Footer Placeholder 4"/>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277682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6C058AA7-DD9D-49DE-A8D0-114D968F52ED}" type="datetime1">
              <a:rPr lang="en-US" smtClean="0"/>
              <a:t>10/3/2019</a:t>
            </a:fld>
            <a:endParaRPr lang="en-US"/>
          </a:p>
        </p:txBody>
      </p:sp>
      <p:sp>
        <p:nvSpPr>
          <p:cNvPr id="5" name="Footer Placeholder 4"/>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47566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6C058AA7-DD9D-49DE-A8D0-114D968F52ED}" type="datetime1">
              <a:rPr lang="en-US" smtClean="0"/>
              <a:t>10/3/2019</a:t>
            </a:fld>
            <a:endParaRPr lang="en-US"/>
          </a:p>
        </p:txBody>
      </p:sp>
      <p:sp>
        <p:nvSpPr>
          <p:cNvPr id="5" name="Footer Placeholder 4"/>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847245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6C058AA7-DD9D-49DE-A8D0-114D968F52ED}" type="datetime1">
              <a:rPr lang="en-US" smtClean="0"/>
              <a:t>10/3/2019</a:t>
            </a:fld>
            <a:endParaRPr lang="en-US"/>
          </a:p>
        </p:txBody>
      </p:sp>
      <p:sp>
        <p:nvSpPr>
          <p:cNvPr id="5" name="Footer Placeholder 4"/>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1515096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514095"/>
            <a:ext cx="7886700" cy="1027626"/>
          </a:xfrm>
        </p:spPr>
        <p:txBody>
          <a:bodyPr/>
          <a:lstStyle>
            <a:lvl1pPr>
              <a:defRPr baseline="0">
                <a:latin typeface="Calibri" charset="0"/>
              </a:defRPr>
            </a:lvl1pPr>
          </a:lstStyle>
          <a:p>
            <a:r>
              <a:rPr lang="en-US" dirty="0"/>
              <a:t>Click to edit Master title style</a:t>
            </a:r>
          </a:p>
        </p:txBody>
      </p:sp>
    </p:spTree>
    <p:extLst>
      <p:ext uri="{BB962C8B-B14F-4D97-AF65-F5344CB8AC3E}">
        <p14:creationId xmlns:p14="http://schemas.microsoft.com/office/powerpoint/2010/main" val="146925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38288"/>
            <a:ext cx="7886700" cy="2261355"/>
          </a:xfrm>
          <a:prstGeom prst="rect">
            <a:avLst/>
          </a:prstGeom>
        </p:spPr>
        <p:txBody>
          <a:bodyPr/>
          <a:lstStyle>
            <a:lvl1pPr marL="0" indent="0">
              <a:buFontTx/>
              <a:buNone/>
              <a:defRPr sz="2400" baseline="0">
                <a:latin typeface="Calibri" charset="0"/>
              </a:defRPr>
            </a:lvl1pPr>
            <a:lvl2pPr>
              <a:buClr>
                <a:schemeClr val="accent1"/>
              </a:buClr>
              <a:defRPr sz="2200" baseline="0">
                <a:latin typeface="Calibri" charset="0"/>
              </a:defRPr>
            </a:lvl2pPr>
            <a:lvl3pPr>
              <a:buClr>
                <a:schemeClr val="accent1"/>
              </a:buClr>
              <a:defRPr baseline="0">
                <a:latin typeface="Calibri" charset="0"/>
              </a:defRPr>
            </a:lvl3pPr>
            <a:lvl4pPr>
              <a:buClr>
                <a:schemeClr val="accent1"/>
              </a:buClr>
              <a:defRPr baseline="0">
                <a:latin typeface="Calibri" charset="0"/>
              </a:defRPr>
            </a:lvl4pPr>
            <a:lvl5pPr>
              <a:buClr>
                <a:schemeClr val="accent1"/>
              </a:buClr>
              <a:defRPr baseline="0">
                <a:latin typeface="Calibri"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4"/>
          <p:cNvSpPr>
            <a:spLocks noGrp="1"/>
          </p:cNvSpPr>
          <p:nvPr>
            <p:ph type="ftr" sz="quarter" idx="3"/>
          </p:nvPr>
        </p:nvSpPr>
        <p:spPr>
          <a:xfrm>
            <a:off x="5001999" y="6356350"/>
            <a:ext cx="3146215" cy="365125"/>
          </a:xfrm>
          <a:prstGeom prst="rect">
            <a:avLst/>
          </a:prstGeom>
        </p:spPr>
        <p:txBody>
          <a:bodyPr vert="horz" lIns="91440" tIns="45720" rIns="91440" bIns="45720" rtlCol="0" anchor="ctr"/>
          <a:lstStyle>
            <a:lvl1pPr algn="r">
              <a:defRPr sz="1200" baseline="0">
                <a:solidFill>
                  <a:schemeClr val="tx1"/>
                </a:solidFill>
                <a:latin typeface="Calibri" charset="0"/>
              </a:defRPr>
            </a:lvl1pPr>
          </a:lstStyle>
          <a:p>
            <a:r>
              <a:rPr lang="en-US" dirty="0"/>
              <a:t>Toronto and Region Conservation Authority</a:t>
            </a:r>
          </a:p>
        </p:txBody>
      </p:sp>
      <p:sp>
        <p:nvSpPr>
          <p:cNvPr id="7" name="Slide Number Placeholder 5"/>
          <p:cNvSpPr>
            <a:spLocks noGrp="1"/>
          </p:cNvSpPr>
          <p:nvPr>
            <p:ph type="sldNum" sz="quarter" idx="4"/>
          </p:nvPr>
        </p:nvSpPr>
        <p:spPr>
          <a:xfrm>
            <a:off x="8148214" y="6356350"/>
            <a:ext cx="367136" cy="365125"/>
          </a:xfrm>
          <a:prstGeom prst="rect">
            <a:avLst/>
          </a:prstGeom>
        </p:spPr>
        <p:txBody>
          <a:bodyPr vert="horz" lIns="91440" tIns="45720" rIns="91440" bIns="45720" rtlCol="0" anchor="ctr"/>
          <a:lstStyle>
            <a:lvl1pPr algn="r">
              <a:defRPr sz="1200" baseline="0">
                <a:solidFill>
                  <a:schemeClr val="tx1"/>
                </a:solidFill>
                <a:latin typeface="Calibri" charset="0"/>
              </a:defRPr>
            </a:lvl1pPr>
          </a:lstStyle>
          <a:p>
            <a:fld id="{870308A7-DC8B-48A7-86C6-D70C82DE8ED6}" type="slidenum">
              <a:rPr lang="en-US" smtClean="0"/>
              <a:pPr/>
              <a:t>‹#›</a:t>
            </a:fld>
            <a:endParaRPr lang="en-US" dirty="0"/>
          </a:p>
        </p:txBody>
      </p:sp>
      <p:cxnSp>
        <p:nvCxnSpPr>
          <p:cNvPr id="8" name="Straight Connector 7"/>
          <p:cNvCxnSpPr/>
          <p:nvPr userDrawn="1"/>
        </p:nvCxnSpPr>
        <p:spPr>
          <a:xfrm>
            <a:off x="8147834" y="6356350"/>
            <a:ext cx="0" cy="365125"/>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title"/>
          </p:nvPr>
        </p:nvSpPr>
        <p:spPr>
          <a:xfrm>
            <a:off x="628650" y="517527"/>
            <a:ext cx="7886700" cy="1020762"/>
          </a:xfrm>
        </p:spPr>
        <p:txBody>
          <a:bodyPr/>
          <a:lstStyle>
            <a:lvl1pPr>
              <a:defRPr baseline="0">
                <a:latin typeface="Calibri" charset="0"/>
              </a:defRPr>
            </a:lvl1pPr>
          </a:lstStyle>
          <a:p>
            <a:r>
              <a:rPr lang="en-US" dirty="0"/>
              <a:t>Click to edit Master title style</a:t>
            </a:r>
          </a:p>
        </p:txBody>
      </p:sp>
    </p:spTree>
    <p:extLst>
      <p:ext uri="{BB962C8B-B14F-4D97-AF65-F5344CB8AC3E}">
        <p14:creationId xmlns:p14="http://schemas.microsoft.com/office/powerpoint/2010/main" val="232739059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Layou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514286"/>
            <a:ext cx="7886700" cy="1027244"/>
          </a:xfrm>
        </p:spPr>
        <p:txBody>
          <a:bodyPr/>
          <a:lstStyle/>
          <a:p>
            <a:r>
              <a:rPr lang="en-US"/>
              <a:t>Click to edit Master title style</a:t>
            </a:r>
          </a:p>
        </p:txBody>
      </p:sp>
      <p:sp>
        <p:nvSpPr>
          <p:cNvPr id="4" name="Content Placeholder 2"/>
          <p:cNvSpPr>
            <a:spLocks noGrp="1"/>
          </p:cNvSpPr>
          <p:nvPr>
            <p:ph idx="1" hasCustomPrompt="1"/>
          </p:nvPr>
        </p:nvSpPr>
        <p:spPr>
          <a:xfrm>
            <a:off x="628650" y="1541529"/>
            <a:ext cx="7886700" cy="4351338"/>
          </a:xfrm>
          <a:prstGeom prst="rect">
            <a:avLst/>
          </a:prstGeom>
        </p:spPr>
        <p:txBody>
          <a:bodyPr/>
          <a:lstStyle>
            <a:lvl1pPr>
              <a:buClr>
                <a:schemeClr val="accent1"/>
              </a:buClr>
              <a:defRPr sz="2400" baseline="0">
                <a:latin typeface="Calibri" charset="0"/>
              </a:defRPr>
            </a:lvl1pPr>
            <a:lvl2pPr>
              <a:buClr>
                <a:schemeClr val="accent1"/>
              </a:buClr>
              <a:defRPr sz="2200" baseline="0">
                <a:latin typeface="Calibri" charset="0"/>
              </a:defRPr>
            </a:lvl2pPr>
            <a:lvl3pPr>
              <a:buClr>
                <a:schemeClr val="accent1"/>
              </a:buClr>
              <a:defRPr baseline="0">
                <a:latin typeface="Calibri" charset="0"/>
              </a:defRPr>
            </a:lvl3pPr>
            <a:lvl4pPr>
              <a:buClr>
                <a:schemeClr val="accent1"/>
              </a:buClr>
              <a:defRPr baseline="0">
                <a:latin typeface="Calibri"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7" name="Footer Placeholder 4"/>
          <p:cNvSpPr>
            <a:spLocks noGrp="1"/>
          </p:cNvSpPr>
          <p:nvPr>
            <p:ph type="ftr" sz="quarter" idx="3"/>
          </p:nvPr>
        </p:nvSpPr>
        <p:spPr>
          <a:xfrm>
            <a:off x="5001999" y="6356350"/>
            <a:ext cx="3146215" cy="365125"/>
          </a:xfrm>
          <a:prstGeom prst="rect">
            <a:avLst/>
          </a:prstGeom>
        </p:spPr>
        <p:txBody>
          <a:bodyPr vert="horz" lIns="91440" tIns="45720" rIns="91440" bIns="45720" rtlCol="0" anchor="ctr"/>
          <a:lstStyle>
            <a:lvl1pPr algn="r">
              <a:defRPr sz="1200" baseline="0">
                <a:solidFill>
                  <a:schemeClr val="tx1"/>
                </a:solidFill>
                <a:latin typeface="Calibri" charset="0"/>
              </a:defRPr>
            </a:lvl1pPr>
          </a:lstStyle>
          <a:p>
            <a:r>
              <a:rPr lang="en-US" dirty="0"/>
              <a:t>Toronto and Region Conservation Authority</a:t>
            </a:r>
          </a:p>
        </p:txBody>
      </p:sp>
      <p:sp>
        <p:nvSpPr>
          <p:cNvPr id="11" name="Slide Number Placeholder 5"/>
          <p:cNvSpPr>
            <a:spLocks noGrp="1"/>
          </p:cNvSpPr>
          <p:nvPr>
            <p:ph type="sldNum" sz="quarter" idx="4"/>
          </p:nvPr>
        </p:nvSpPr>
        <p:spPr>
          <a:xfrm>
            <a:off x="8148214" y="6356350"/>
            <a:ext cx="367136" cy="365125"/>
          </a:xfrm>
          <a:prstGeom prst="rect">
            <a:avLst/>
          </a:prstGeom>
        </p:spPr>
        <p:txBody>
          <a:bodyPr vert="horz" lIns="91440" tIns="45720" rIns="91440" bIns="45720" rtlCol="0" anchor="ctr"/>
          <a:lstStyle>
            <a:lvl1pPr algn="r">
              <a:defRPr sz="1200" baseline="0">
                <a:solidFill>
                  <a:schemeClr val="tx1"/>
                </a:solidFill>
                <a:latin typeface="Calibri" charset="0"/>
              </a:defRPr>
            </a:lvl1pPr>
          </a:lstStyle>
          <a:p>
            <a:fld id="{870308A7-DC8B-48A7-86C6-D70C82DE8ED6}" type="slidenum">
              <a:rPr lang="en-US" smtClean="0"/>
              <a:pPr/>
              <a:t>‹#›</a:t>
            </a:fld>
            <a:endParaRPr lang="en-US" dirty="0"/>
          </a:p>
        </p:txBody>
      </p:sp>
      <p:cxnSp>
        <p:nvCxnSpPr>
          <p:cNvPr id="12" name="Straight Connector 11"/>
          <p:cNvCxnSpPr/>
          <p:nvPr userDrawn="1"/>
        </p:nvCxnSpPr>
        <p:spPr>
          <a:xfrm>
            <a:off x="8147834" y="6356350"/>
            <a:ext cx="0" cy="365125"/>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0117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ext with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514286"/>
            <a:ext cx="7886700" cy="1027244"/>
          </a:xfrm>
        </p:spPr>
        <p:txBody>
          <a:bodyPr/>
          <a:lstStyle/>
          <a:p>
            <a:r>
              <a:rPr lang="en-US"/>
              <a:t>Click to edit Master title style</a:t>
            </a:r>
          </a:p>
        </p:txBody>
      </p:sp>
      <p:sp>
        <p:nvSpPr>
          <p:cNvPr id="4" name="Content Placeholder 2"/>
          <p:cNvSpPr>
            <a:spLocks noGrp="1"/>
          </p:cNvSpPr>
          <p:nvPr>
            <p:ph idx="1"/>
          </p:nvPr>
        </p:nvSpPr>
        <p:spPr>
          <a:xfrm>
            <a:off x="628649" y="1541529"/>
            <a:ext cx="3913853" cy="4351338"/>
          </a:xfrm>
          <a:prstGeom prst="rect">
            <a:avLst/>
          </a:prstGeom>
        </p:spPr>
        <p:txBody>
          <a:bodyPr/>
          <a:lstStyle>
            <a:lvl1pPr>
              <a:buClr>
                <a:schemeClr val="accent1"/>
              </a:buClr>
              <a:defRPr sz="2400" baseline="0">
                <a:latin typeface="Calibri" charset="0"/>
              </a:defRPr>
            </a:lvl1pPr>
            <a:lvl2pPr>
              <a:buClr>
                <a:schemeClr val="accent1"/>
              </a:buClr>
              <a:defRPr sz="2200" baseline="0">
                <a:latin typeface="Calibri" charset="0"/>
              </a:defRPr>
            </a:lvl2pPr>
            <a:lvl3pPr>
              <a:buClr>
                <a:schemeClr val="accent1"/>
              </a:buClr>
              <a:defRPr baseline="0">
                <a:latin typeface="Calibri" charset="0"/>
              </a:defRPr>
            </a:lvl3pPr>
            <a:lvl4pPr>
              <a:buClr>
                <a:schemeClr val="accent1"/>
              </a:buClr>
              <a:defRPr baseline="0">
                <a:latin typeface="Calibri"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1" name="Footer Placeholder 4"/>
          <p:cNvSpPr>
            <a:spLocks noGrp="1"/>
          </p:cNvSpPr>
          <p:nvPr>
            <p:ph type="ftr" sz="quarter" idx="3"/>
          </p:nvPr>
        </p:nvSpPr>
        <p:spPr>
          <a:xfrm>
            <a:off x="5001999" y="6356350"/>
            <a:ext cx="3146215" cy="365125"/>
          </a:xfrm>
          <a:prstGeom prst="rect">
            <a:avLst/>
          </a:prstGeom>
        </p:spPr>
        <p:txBody>
          <a:bodyPr vert="horz" lIns="91440" tIns="45720" rIns="91440" bIns="45720" rtlCol="0" anchor="ctr"/>
          <a:lstStyle>
            <a:lvl1pPr algn="r">
              <a:defRPr sz="1200" baseline="0">
                <a:solidFill>
                  <a:schemeClr val="tx1"/>
                </a:solidFill>
                <a:latin typeface="Calibri" charset="0"/>
              </a:defRPr>
            </a:lvl1pPr>
          </a:lstStyle>
          <a:p>
            <a:r>
              <a:rPr lang="en-US" dirty="0"/>
              <a:t>Toronto and Region Conservation Authority</a:t>
            </a:r>
          </a:p>
        </p:txBody>
      </p:sp>
      <p:sp>
        <p:nvSpPr>
          <p:cNvPr id="12" name="Slide Number Placeholder 5"/>
          <p:cNvSpPr>
            <a:spLocks noGrp="1"/>
          </p:cNvSpPr>
          <p:nvPr>
            <p:ph type="sldNum" sz="quarter" idx="4"/>
          </p:nvPr>
        </p:nvSpPr>
        <p:spPr>
          <a:xfrm>
            <a:off x="8148214" y="6356350"/>
            <a:ext cx="367136" cy="365125"/>
          </a:xfrm>
          <a:prstGeom prst="rect">
            <a:avLst/>
          </a:prstGeom>
        </p:spPr>
        <p:txBody>
          <a:bodyPr vert="horz" lIns="91440" tIns="45720" rIns="91440" bIns="45720" rtlCol="0" anchor="ctr"/>
          <a:lstStyle>
            <a:lvl1pPr algn="r">
              <a:defRPr sz="1200" baseline="0">
                <a:solidFill>
                  <a:schemeClr val="tx1"/>
                </a:solidFill>
                <a:latin typeface="Calibri" charset="0"/>
              </a:defRPr>
            </a:lvl1pPr>
          </a:lstStyle>
          <a:p>
            <a:fld id="{870308A7-DC8B-48A7-86C6-D70C82DE8ED6}" type="slidenum">
              <a:rPr lang="en-US" smtClean="0"/>
              <a:pPr/>
              <a:t>‹#›</a:t>
            </a:fld>
            <a:endParaRPr lang="en-US" dirty="0"/>
          </a:p>
        </p:txBody>
      </p:sp>
      <p:cxnSp>
        <p:nvCxnSpPr>
          <p:cNvPr id="13" name="Straight Connector 12"/>
          <p:cNvCxnSpPr/>
          <p:nvPr userDrawn="1"/>
        </p:nvCxnSpPr>
        <p:spPr>
          <a:xfrm>
            <a:off x="8147834" y="6356350"/>
            <a:ext cx="0" cy="365125"/>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2277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4" name="Text Placeholder 3"/>
          <p:cNvSpPr>
            <a:spLocks noGrp="1"/>
          </p:cNvSpPr>
          <p:nvPr>
            <p:ph type="body" sz="quarter" idx="11" hasCustomPrompt="1"/>
          </p:nvPr>
        </p:nvSpPr>
        <p:spPr>
          <a:xfrm>
            <a:off x="614286" y="6136110"/>
            <a:ext cx="3636963" cy="412750"/>
          </a:xfrm>
          <a:prstGeom prst="rect">
            <a:avLst/>
          </a:prstGeom>
        </p:spPr>
        <p:txBody>
          <a:bodyPr/>
          <a:lstStyle>
            <a:lvl1pPr marL="0" indent="0">
              <a:buNone/>
              <a:defRPr sz="1800" baseline="0">
                <a:latin typeface="Calibri" charset="0"/>
              </a:defRPr>
            </a:lvl1pPr>
          </a:lstStyle>
          <a:p>
            <a:pPr lvl="0"/>
            <a:r>
              <a:rPr lang="en-US" dirty="0"/>
              <a:t>www.trca.ca</a:t>
            </a:r>
          </a:p>
        </p:txBody>
      </p:sp>
    </p:spTree>
    <p:extLst>
      <p:ext uri="{BB962C8B-B14F-4D97-AF65-F5344CB8AC3E}">
        <p14:creationId xmlns:p14="http://schemas.microsoft.com/office/powerpoint/2010/main" val="40104566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l="-2000" r="-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514094"/>
            <a:ext cx="7886700" cy="1027628"/>
          </a:xfrm>
          <a:prstGeom prst="rect">
            <a:avLst/>
          </a:prstGeom>
        </p:spPr>
        <p:txBody>
          <a:bodyPr vert="horz" lIns="91440" tIns="45720" rIns="91440" bIns="45720" rtlCol="0" anchor="ctr">
            <a:normAutofit/>
          </a:bodyPr>
          <a:lstStyle/>
          <a:p>
            <a:r>
              <a:rPr lang="en-US" dirty="0"/>
              <a:t>Click to edit Master title style</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23E0BB-A9D7-4B35-A795-F5DAD694AB0A}" type="datetime1">
              <a:rPr lang="en-US" smtClean="0"/>
              <a:t>10/3/2019</a:t>
            </a:fld>
            <a:endParaRPr lang="en-US"/>
          </a:p>
        </p:txBody>
      </p:sp>
    </p:spTree>
    <p:extLst>
      <p:ext uri="{BB962C8B-B14F-4D97-AF65-F5344CB8AC3E}">
        <p14:creationId xmlns:p14="http://schemas.microsoft.com/office/powerpoint/2010/main" val="1361357726"/>
      </p:ext>
    </p:extLst>
  </p:cSld>
  <p:clrMap bg1="lt1" tx1="dk1" bg2="lt2" tx2="dk2" accent1="accent1" accent2="accent2" accent3="accent3" accent4="accent4" accent5="accent5" accent6="accent6" hlink="hlink" folHlink="folHlink"/>
  <p:sldLayoutIdLst>
    <p:sldLayoutId id="2147483683" r:id="rId1"/>
    <p:sldLayoutId id="2147483662" r:id="rId2"/>
    <p:sldLayoutId id="2147483680" r:id="rId3"/>
    <p:sldLayoutId id="2147483682" r:id="rId4"/>
    <p:sldLayoutId id="2147483667" r:id="rId5"/>
  </p:sldLayoutIdLst>
  <p:hf hdr="0" dt="0"/>
  <p:txStyles>
    <p:titleStyle>
      <a:lvl1pPr algn="l" defTabSz="914400" rtl="0" eaLnBrk="1" latinLnBrk="0" hangingPunct="1">
        <a:lnSpc>
          <a:spcPct val="90000"/>
        </a:lnSpc>
        <a:spcBef>
          <a:spcPct val="0"/>
        </a:spcBef>
        <a:buNone/>
        <a:defRPr sz="3200" b="1" kern="1200" baseline="0">
          <a:solidFill>
            <a:schemeClr val="tx1"/>
          </a:solidFill>
          <a:latin typeface="Calibri"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6"/>
            <a:ext cx="7886700" cy="1325563"/>
          </a:xfrm>
        </p:spPr>
        <p:txBody>
          <a:bodyPr/>
          <a:lstStyle/>
          <a:p>
            <a:r>
              <a:rPr lang="en-US" dirty="0"/>
              <a:t>Introduction to Insurance and Surety</a:t>
            </a:r>
          </a:p>
        </p:txBody>
      </p:sp>
      <p:sp>
        <p:nvSpPr>
          <p:cNvPr id="3" name="TextBox 2"/>
          <p:cNvSpPr txBox="1"/>
          <p:nvPr/>
        </p:nvSpPr>
        <p:spPr>
          <a:xfrm>
            <a:off x="628650" y="6134100"/>
            <a:ext cx="2333625" cy="369332"/>
          </a:xfrm>
          <a:prstGeom prst="rect">
            <a:avLst/>
          </a:prstGeom>
          <a:noFill/>
        </p:spPr>
        <p:txBody>
          <a:bodyPr wrap="square" rtlCol="0">
            <a:spAutoFit/>
          </a:bodyPr>
          <a:lstStyle/>
          <a:p>
            <a:r>
              <a:rPr lang="en-US" dirty="0">
                <a:latin typeface="Calibri" charset="0"/>
              </a:rPr>
              <a:t>October 2019</a:t>
            </a:r>
          </a:p>
        </p:txBody>
      </p:sp>
    </p:spTree>
    <p:extLst>
      <p:ext uri="{BB962C8B-B14F-4D97-AF65-F5344CB8AC3E}">
        <p14:creationId xmlns:p14="http://schemas.microsoft.com/office/powerpoint/2010/main" val="3459639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6518-C896-468C-887D-DE54F8011C7E}"/>
              </a:ext>
            </a:extLst>
          </p:cNvPr>
          <p:cNvSpPr>
            <a:spLocks noGrp="1"/>
          </p:cNvSpPr>
          <p:nvPr>
            <p:ph type="title"/>
          </p:nvPr>
        </p:nvSpPr>
        <p:spPr/>
        <p:txBody>
          <a:bodyPr/>
          <a:lstStyle/>
          <a:p>
            <a:r>
              <a:rPr lang="en-US" dirty="0"/>
              <a:t>CGL Coverages</a:t>
            </a:r>
          </a:p>
        </p:txBody>
      </p:sp>
      <p:sp>
        <p:nvSpPr>
          <p:cNvPr id="3" name="Content Placeholder 2">
            <a:extLst>
              <a:ext uri="{FF2B5EF4-FFF2-40B4-BE49-F238E27FC236}">
                <a16:creationId xmlns:a16="http://schemas.microsoft.com/office/drawing/2014/main" id="{D2936FAB-FAF9-4E39-98B1-D7EDEA0F06A1}"/>
              </a:ext>
            </a:extLst>
          </p:cNvPr>
          <p:cNvSpPr>
            <a:spLocks noGrp="1"/>
          </p:cNvSpPr>
          <p:nvPr>
            <p:ph idx="1"/>
          </p:nvPr>
        </p:nvSpPr>
        <p:spPr/>
        <p:txBody>
          <a:bodyPr/>
          <a:lstStyle/>
          <a:p>
            <a:r>
              <a:rPr lang="en-US" dirty="0"/>
              <a:t>Typically, CGL covers the following four liability exposures for an insured:</a:t>
            </a:r>
          </a:p>
          <a:p>
            <a:pPr marL="457200" lvl="1" indent="0">
              <a:buNone/>
            </a:pPr>
            <a:r>
              <a:rPr lang="en-US" dirty="0">
                <a:solidFill>
                  <a:srgbClr val="00B0F0"/>
                </a:solidFill>
              </a:rPr>
              <a:t>1. </a:t>
            </a:r>
            <a:r>
              <a:rPr lang="en-US" dirty="0"/>
              <a:t>	Bodily Injury and Property Damage Liability	</a:t>
            </a:r>
          </a:p>
          <a:p>
            <a:pPr marL="457200" lvl="1" indent="0">
              <a:buNone/>
            </a:pPr>
            <a:r>
              <a:rPr lang="en-US" dirty="0">
                <a:solidFill>
                  <a:srgbClr val="00B0F0"/>
                </a:solidFill>
              </a:rPr>
              <a:t>2. </a:t>
            </a:r>
            <a:r>
              <a:rPr lang="en-US" dirty="0"/>
              <a:t>	Personal and Advertising Injury Liability</a:t>
            </a:r>
          </a:p>
          <a:p>
            <a:pPr marL="1717675" lvl="1"/>
            <a:r>
              <a:rPr lang="en-US" dirty="0"/>
              <a:t>Arises out of the intentional conduct of the insured and refers to injuries other than bodily injury defined in the policy</a:t>
            </a:r>
          </a:p>
          <a:p>
            <a:pPr marL="919162" lvl="1" indent="-457200">
              <a:buAutoNum type="arabicPeriod" startAt="3"/>
            </a:pPr>
            <a:r>
              <a:rPr lang="en-US" dirty="0"/>
              <a:t>Medical Payments</a:t>
            </a:r>
          </a:p>
          <a:p>
            <a:pPr marL="1717675" lvl="1" indent="-230188"/>
            <a:r>
              <a:rPr lang="en-US" dirty="0"/>
              <a:t>Covers reasonable medical expenses incurred by a third party regardless of fault</a:t>
            </a:r>
          </a:p>
          <a:p>
            <a:pPr marL="914400" lvl="1" indent="-452438">
              <a:buNone/>
            </a:pPr>
            <a:r>
              <a:rPr lang="en-US" dirty="0">
                <a:solidFill>
                  <a:srgbClr val="00B0F0"/>
                </a:solidFill>
              </a:rPr>
              <a:t>4</a:t>
            </a:r>
            <a:r>
              <a:rPr lang="en-US" dirty="0"/>
              <a:t>.    Tenants’ Legal Liability</a:t>
            </a:r>
          </a:p>
          <a:p>
            <a:pPr marL="1709738" lvl="2"/>
            <a:r>
              <a:rPr lang="en-US" dirty="0"/>
              <a:t>Protects the insured against liability incurred for damages to rented premises</a:t>
            </a:r>
          </a:p>
          <a:p>
            <a:pPr marL="0" indent="0">
              <a:buNone/>
            </a:pPr>
            <a:endParaRPr lang="en-US" dirty="0"/>
          </a:p>
        </p:txBody>
      </p:sp>
      <p:sp>
        <p:nvSpPr>
          <p:cNvPr id="4" name="Footer Placeholder 3">
            <a:extLst>
              <a:ext uri="{FF2B5EF4-FFF2-40B4-BE49-F238E27FC236}">
                <a16:creationId xmlns:a16="http://schemas.microsoft.com/office/drawing/2014/main" id="{1997FC2F-7C25-4C6E-A222-03B9E86AD404}"/>
              </a:ext>
            </a:extLst>
          </p:cNvPr>
          <p:cNvSpPr>
            <a:spLocks noGrp="1"/>
          </p:cNvSpPr>
          <p:nvPr>
            <p:ph type="ftr" sz="quarter" idx="3"/>
          </p:nvPr>
        </p:nvSpPr>
        <p:spPr/>
        <p:txBody>
          <a:bodyPr/>
          <a:lstStyle/>
          <a:p>
            <a:r>
              <a:rPr lang="en-US" dirty="0"/>
              <a:t>Toronto and Region Conservation Authority</a:t>
            </a:r>
          </a:p>
        </p:txBody>
      </p:sp>
      <p:sp>
        <p:nvSpPr>
          <p:cNvPr id="5" name="Slide Number Placeholder 4">
            <a:extLst>
              <a:ext uri="{FF2B5EF4-FFF2-40B4-BE49-F238E27FC236}">
                <a16:creationId xmlns:a16="http://schemas.microsoft.com/office/drawing/2014/main" id="{B0D688AB-C2C6-4117-AB60-A132A48850ED}"/>
              </a:ext>
            </a:extLst>
          </p:cNvPr>
          <p:cNvSpPr>
            <a:spLocks noGrp="1"/>
          </p:cNvSpPr>
          <p:nvPr>
            <p:ph type="sldNum" sz="quarter" idx="4"/>
          </p:nvPr>
        </p:nvSpPr>
        <p:spPr/>
        <p:txBody>
          <a:bodyPr/>
          <a:lstStyle/>
          <a:p>
            <a:fld id="{870308A7-DC8B-48A7-86C6-D70C82DE8ED6}" type="slidenum">
              <a:rPr lang="en-US" smtClean="0"/>
              <a:pPr/>
              <a:t>10</a:t>
            </a:fld>
            <a:endParaRPr lang="en-US" dirty="0"/>
          </a:p>
        </p:txBody>
      </p:sp>
    </p:spTree>
    <p:extLst>
      <p:ext uri="{BB962C8B-B14F-4D97-AF65-F5344CB8AC3E}">
        <p14:creationId xmlns:p14="http://schemas.microsoft.com/office/powerpoint/2010/main" val="1551313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BE937-E9B5-40B4-8057-D108498D9628}"/>
              </a:ext>
            </a:extLst>
          </p:cNvPr>
          <p:cNvSpPr>
            <a:spLocks noGrp="1"/>
          </p:cNvSpPr>
          <p:nvPr>
            <p:ph type="title"/>
          </p:nvPr>
        </p:nvSpPr>
        <p:spPr/>
        <p:txBody>
          <a:bodyPr/>
          <a:lstStyle/>
          <a:p>
            <a:r>
              <a:rPr lang="en-US" dirty="0"/>
              <a:t>CGL - Clauses</a:t>
            </a:r>
          </a:p>
        </p:txBody>
      </p:sp>
      <p:sp>
        <p:nvSpPr>
          <p:cNvPr id="3" name="Content Placeholder 2">
            <a:extLst>
              <a:ext uri="{FF2B5EF4-FFF2-40B4-BE49-F238E27FC236}">
                <a16:creationId xmlns:a16="http://schemas.microsoft.com/office/drawing/2014/main" id="{958519B7-D924-4A88-BCF6-6C49769CF0FF}"/>
              </a:ext>
            </a:extLst>
          </p:cNvPr>
          <p:cNvSpPr>
            <a:spLocks noGrp="1"/>
          </p:cNvSpPr>
          <p:nvPr>
            <p:ph idx="1"/>
          </p:nvPr>
        </p:nvSpPr>
        <p:spPr>
          <a:xfrm>
            <a:off x="628650" y="1347891"/>
            <a:ext cx="7886700" cy="4351338"/>
          </a:xfrm>
        </p:spPr>
        <p:txBody>
          <a:bodyPr/>
          <a:lstStyle/>
          <a:p>
            <a:r>
              <a:rPr lang="en-US" dirty="0"/>
              <a:t>TRCA’s CGL policy also extends to include additional coverages, such as: </a:t>
            </a:r>
          </a:p>
          <a:p>
            <a:pPr lvl="1"/>
            <a:r>
              <a:rPr lang="en-US" b="1" dirty="0"/>
              <a:t>Products and Completed Operations: </a:t>
            </a:r>
            <a:r>
              <a:rPr lang="en-US" dirty="0"/>
              <a:t>Work of the insured that is finished, but that might still represent a liability</a:t>
            </a:r>
          </a:p>
          <a:p>
            <a:pPr lvl="1"/>
            <a:r>
              <a:rPr lang="en-US" b="1" dirty="0"/>
              <a:t>Cross Liability: </a:t>
            </a:r>
            <a:r>
              <a:rPr lang="en-US" dirty="0"/>
              <a:t>Coverage in connection with a suit brought against an insured by another party that has insured status under the same policy.</a:t>
            </a:r>
          </a:p>
          <a:p>
            <a:pPr lvl="1"/>
            <a:r>
              <a:rPr lang="en-US" b="1" dirty="0"/>
              <a:t>Severability of Interests: </a:t>
            </a:r>
            <a:r>
              <a:rPr lang="en-US" dirty="0"/>
              <a:t>A policy provision declaring that, with respect to coverage limits, insurance applies to each insured as though a separate policy were issued to each</a:t>
            </a:r>
          </a:p>
          <a:p>
            <a:pPr lvl="1"/>
            <a:r>
              <a:rPr lang="en-US" b="1" dirty="0"/>
              <a:t>Contractual Liability: </a:t>
            </a:r>
            <a:r>
              <a:rPr lang="en-US" dirty="0"/>
              <a:t>Liability imposed on an entity by the terms of a contract.</a:t>
            </a:r>
            <a:endParaRPr lang="en-US" b="1" dirty="0"/>
          </a:p>
          <a:p>
            <a:pPr lvl="1"/>
            <a:r>
              <a:rPr lang="en-US" b="1" dirty="0"/>
              <a:t>Employer’s Liability: </a:t>
            </a:r>
            <a:r>
              <a:rPr lang="en-US" dirty="0"/>
              <a:t>Arising from bodily injury to an employee during the course of employment (WSIB is the primary insurer in Ontario for this exposure)</a:t>
            </a:r>
            <a:endParaRPr lang="en-US" b="1" dirty="0"/>
          </a:p>
          <a:p>
            <a:pPr lvl="1"/>
            <a:endParaRPr lang="en-US" b="1" dirty="0"/>
          </a:p>
        </p:txBody>
      </p:sp>
      <p:sp>
        <p:nvSpPr>
          <p:cNvPr id="4" name="Footer Placeholder 3">
            <a:extLst>
              <a:ext uri="{FF2B5EF4-FFF2-40B4-BE49-F238E27FC236}">
                <a16:creationId xmlns:a16="http://schemas.microsoft.com/office/drawing/2014/main" id="{222117A3-E7AB-46EE-8A89-6FFA855FA737}"/>
              </a:ext>
            </a:extLst>
          </p:cNvPr>
          <p:cNvSpPr>
            <a:spLocks noGrp="1"/>
          </p:cNvSpPr>
          <p:nvPr>
            <p:ph type="ftr" sz="quarter" idx="3"/>
          </p:nvPr>
        </p:nvSpPr>
        <p:spPr/>
        <p:txBody>
          <a:bodyPr/>
          <a:lstStyle/>
          <a:p>
            <a:r>
              <a:rPr lang="en-US" dirty="0"/>
              <a:t>Toronto and Region Conservation Authority</a:t>
            </a:r>
          </a:p>
        </p:txBody>
      </p:sp>
      <p:sp>
        <p:nvSpPr>
          <p:cNvPr id="5" name="Slide Number Placeholder 4">
            <a:extLst>
              <a:ext uri="{FF2B5EF4-FFF2-40B4-BE49-F238E27FC236}">
                <a16:creationId xmlns:a16="http://schemas.microsoft.com/office/drawing/2014/main" id="{8558263D-375D-419B-90B6-CBF7D95F75C0}"/>
              </a:ext>
            </a:extLst>
          </p:cNvPr>
          <p:cNvSpPr>
            <a:spLocks noGrp="1"/>
          </p:cNvSpPr>
          <p:nvPr>
            <p:ph type="sldNum" sz="quarter" idx="4"/>
          </p:nvPr>
        </p:nvSpPr>
        <p:spPr/>
        <p:txBody>
          <a:bodyPr/>
          <a:lstStyle/>
          <a:p>
            <a:fld id="{870308A7-DC8B-48A7-86C6-D70C82DE8ED6}" type="slidenum">
              <a:rPr lang="en-US" smtClean="0"/>
              <a:pPr/>
              <a:t>11</a:t>
            </a:fld>
            <a:endParaRPr lang="en-US" dirty="0"/>
          </a:p>
        </p:txBody>
      </p:sp>
      <p:sp>
        <p:nvSpPr>
          <p:cNvPr id="6" name="TextBox 5">
            <a:extLst>
              <a:ext uri="{FF2B5EF4-FFF2-40B4-BE49-F238E27FC236}">
                <a16:creationId xmlns:a16="http://schemas.microsoft.com/office/drawing/2014/main" id="{B75D3587-C5F1-4D6C-8CD8-D7652035BD81}"/>
              </a:ext>
            </a:extLst>
          </p:cNvPr>
          <p:cNvSpPr txBox="1"/>
          <p:nvPr/>
        </p:nvSpPr>
        <p:spPr>
          <a:xfrm>
            <a:off x="8148214" y="175732"/>
            <a:ext cx="699230" cy="338554"/>
          </a:xfrm>
          <a:prstGeom prst="rect">
            <a:avLst/>
          </a:prstGeom>
          <a:noFill/>
        </p:spPr>
        <p:txBody>
          <a:bodyPr wrap="none" rtlCol="0">
            <a:spAutoFit/>
          </a:bodyPr>
          <a:lstStyle/>
          <a:p>
            <a:r>
              <a:rPr lang="en-US" sz="1600" i="1" dirty="0"/>
              <a:t>1 of 2</a:t>
            </a:r>
          </a:p>
        </p:txBody>
      </p:sp>
    </p:spTree>
    <p:extLst>
      <p:ext uri="{BB962C8B-B14F-4D97-AF65-F5344CB8AC3E}">
        <p14:creationId xmlns:p14="http://schemas.microsoft.com/office/powerpoint/2010/main" val="2671347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90004-3C3F-468E-9159-F8A77FB11F18}"/>
              </a:ext>
            </a:extLst>
          </p:cNvPr>
          <p:cNvSpPr>
            <a:spLocks noGrp="1"/>
          </p:cNvSpPr>
          <p:nvPr>
            <p:ph type="title"/>
          </p:nvPr>
        </p:nvSpPr>
        <p:spPr>
          <a:xfrm>
            <a:off x="628650" y="514286"/>
            <a:ext cx="7886700" cy="1027244"/>
          </a:xfrm>
        </p:spPr>
        <p:txBody>
          <a:bodyPr/>
          <a:lstStyle/>
          <a:p>
            <a:r>
              <a:rPr lang="en-US" dirty="0"/>
              <a:t>CGL – Clauses continued</a:t>
            </a:r>
          </a:p>
        </p:txBody>
      </p:sp>
      <p:sp>
        <p:nvSpPr>
          <p:cNvPr id="3" name="Content Placeholder 2">
            <a:extLst>
              <a:ext uri="{FF2B5EF4-FFF2-40B4-BE49-F238E27FC236}">
                <a16:creationId xmlns:a16="http://schemas.microsoft.com/office/drawing/2014/main" id="{AA4786B0-412F-4894-A895-CD58442E0C4F}"/>
              </a:ext>
            </a:extLst>
          </p:cNvPr>
          <p:cNvSpPr>
            <a:spLocks noGrp="1"/>
          </p:cNvSpPr>
          <p:nvPr>
            <p:ph idx="1"/>
          </p:nvPr>
        </p:nvSpPr>
        <p:spPr>
          <a:xfrm>
            <a:off x="628650" y="1541529"/>
            <a:ext cx="7886700" cy="4351338"/>
          </a:xfrm>
        </p:spPr>
        <p:txBody>
          <a:bodyPr/>
          <a:lstStyle/>
          <a:p>
            <a:pPr lvl="1"/>
            <a:r>
              <a:rPr lang="en-US" b="1" dirty="0"/>
              <a:t>Owners and Contractor’s Protective: </a:t>
            </a:r>
            <a:r>
              <a:rPr lang="en-US" dirty="0"/>
              <a:t>Covers the named insured’s liability for bodily injury and property damage caused, in whole or in part, by an independent contractor’s work for the insured.</a:t>
            </a:r>
          </a:p>
          <a:p>
            <a:pPr lvl="1"/>
            <a:r>
              <a:rPr lang="en-US" b="1" dirty="0"/>
              <a:t>Non-Owned Automobile: </a:t>
            </a:r>
            <a:r>
              <a:rPr lang="en-US" dirty="0"/>
              <a:t>Coverage for an auto that is used in connection with the named insured's business but that is not owned, leased, hired, rented, or borrowed by the named insured. </a:t>
            </a:r>
          </a:p>
          <a:p>
            <a:pPr lvl="1"/>
            <a:r>
              <a:rPr lang="en-US" b="1" dirty="0"/>
              <a:t>Sudden and Accidental Pollution: </a:t>
            </a:r>
            <a:r>
              <a:rPr lang="en-US" dirty="0"/>
              <a:t>Limited coverage for environmental damage caused accidentally from an insured’s operations. Usually has a reporting timeline and excludes gradual releases. </a:t>
            </a:r>
            <a:endParaRPr lang="en-US" b="1" dirty="0"/>
          </a:p>
          <a:p>
            <a:pPr lvl="2"/>
            <a:endParaRPr lang="en-US" b="1" dirty="0"/>
          </a:p>
        </p:txBody>
      </p:sp>
      <p:sp>
        <p:nvSpPr>
          <p:cNvPr id="4" name="Footer Placeholder 3">
            <a:extLst>
              <a:ext uri="{FF2B5EF4-FFF2-40B4-BE49-F238E27FC236}">
                <a16:creationId xmlns:a16="http://schemas.microsoft.com/office/drawing/2014/main" id="{25B61BB4-FD40-48C4-90E5-5C19EB9C9EF2}"/>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D8833F86-ADFE-4C8B-995A-C3AB8535489B}"/>
              </a:ext>
            </a:extLst>
          </p:cNvPr>
          <p:cNvSpPr>
            <a:spLocks noGrp="1"/>
          </p:cNvSpPr>
          <p:nvPr>
            <p:ph type="sldNum" sz="quarter" idx="4"/>
          </p:nvPr>
        </p:nvSpPr>
        <p:spPr/>
        <p:txBody>
          <a:bodyPr/>
          <a:lstStyle/>
          <a:p>
            <a:fld id="{870308A7-DC8B-48A7-86C6-D70C82DE8ED6}" type="slidenum">
              <a:rPr lang="en-US" smtClean="0"/>
              <a:pPr/>
              <a:t>12</a:t>
            </a:fld>
            <a:endParaRPr lang="en-US" dirty="0"/>
          </a:p>
        </p:txBody>
      </p:sp>
      <p:sp>
        <p:nvSpPr>
          <p:cNvPr id="6" name="TextBox 5">
            <a:extLst>
              <a:ext uri="{FF2B5EF4-FFF2-40B4-BE49-F238E27FC236}">
                <a16:creationId xmlns:a16="http://schemas.microsoft.com/office/drawing/2014/main" id="{BA2EFAED-0103-4235-8269-250BDC271E72}"/>
              </a:ext>
            </a:extLst>
          </p:cNvPr>
          <p:cNvSpPr txBox="1"/>
          <p:nvPr/>
        </p:nvSpPr>
        <p:spPr>
          <a:xfrm>
            <a:off x="8148214" y="175732"/>
            <a:ext cx="699230" cy="338554"/>
          </a:xfrm>
          <a:prstGeom prst="rect">
            <a:avLst/>
          </a:prstGeom>
          <a:noFill/>
        </p:spPr>
        <p:txBody>
          <a:bodyPr wrap="none" rtlCol="0">
            <a:spAutoFit/>
          </a:bodyPr>
          <a:lstStyle/>
          <a:p>
            <a:r>
              <a:rPr lang="en-US" sz="1600" i="1" dirty="0"/>
              <a:t>2 of 2</a:t>
            </a:r>
          </a:p>
        </p:txBody>
      </p:sp>
    </p:spTree>
    <p:extLst>
      <p:ext uri="{BB962C8B-B14F-4D97-AF65-F5344CB8AC3E}">
        <p14:creationId xmlns:p14="http://schemas.microsoft.com/office/powerpoint/2010/main" val="51292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E71B8-5374-4909-B46C-3D2D58DB6B49}"/>
              </a:ext>
            </a:extLst>
          </p:cNvPr>
          <p:cNvSpPr>
            <a:spLocks noGrp="1"/>
          </p:cNvSpPr>
          <p:nvPr>
            <p:ph type="title"/>
          </p:nvPr>
        </p:nvSpPr>
        <p:spPr/>
        <p:txBody>
          <a:bodyPr/>
          <a:lstStyle/>
          <a:p>
            <a:r>
              <a:rPr lang="en-US" dirty="0"/>
              <a:t>CGL – Typical Exclusions</a:t>
            </a:r>
          </a:p>
        </p:txBody>
      </p:sp>
      <p:sp>
        <p:nvSpPr>
          <p:cNvPr id="3" name="Content Placeholder 2">
            <a:extLst>
              <a:ext uri="{FF2B5EF4-FFF2-40B4-BE49-F238E27FC236}">
                <a16:creationId xmlns:a16="http://schemas.microsoft.com/office/drawing/2014/main" id="{BC938F5F-00FA-4FAF-B540-D19174BFA870}"/>
              </a:ext>
            </a:extLst>
          </p:cNvPr>
          <p:cNvSpPr>
            <a:spLocks noGrp="1"/>
          </p:cNvSpPr>
          <p:nvPr>
            <p:ph idx="1"/>
          </p:nvPr>
        </p:nvSpPr>
        <p:spPr/>
        <p:txBody>
          <a:bodyPr/>
          <a:lstStyle/>
          <a:p>
            <a:r>
              <a:rPr lang="en-US" dirty="0"/>
              <a:t>Typical exclusions of a CGL policy include:</a:t>
            </a:r>
          </a:p>
          <a:p>
            <a:pPr lvl="1"/>
            <a:r>
              <a:rPr lang="en-US" dirty="0"/>
              <a:t>Professional Liability (also known as “Errors and Omissions”)</a:t>
            </a:r>
          </a:p>
          <a:p>
            <a:pPr lvl="1"/>
            <a:r>
              <a:rPr lang="en-US" dirty="0"/>
              <a:t>Contractor’s Pollution Liability</a:t>
            </a:r>
          </a:p>
          <a:p>
            <a:pPr lvl="1"/>
            <a:r>
              <a:rPr lang="en-US" dirty="0"/>
              <a:t>Automobile, Marine and Aviation</a:t>
            </a:r>
          </a:p>
          <a:p>
            <a:pPr lvl="1"/>
            <a:r>
              <a:rPr lang="en-US" dirty="0"/>
              <a:t>Property in the Care, Custody and Control of the Insured</a:t>
            </a:r>
          </a:p>
          <a:p>
            <a:r>
              <a:rPr lang="en-US" dirty="0"/>
              <a:t>If TRCA requires coverage for any of the above exclusions, an additional insurance policy is for the specific exclusion required.</a:t>
            </a:r>
          </a:p>
        </p:txBody>
      </p:sp>
      <p:sp>
        <p:nvSpPr>
          <p:cNvPr id="4" name="Footer Placeholder 3">
            <a:extLst>
              <a:ext uri="{FF2B5EF4-FFF2-40B4-BE49-F238E27FC236}">
                <a16:creationId xmlns:a16="http://schemas.microsoft.com/office/drawing/2014/main" id="{44616E58-5B79-48B9-A778-27D939E57867}"/>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F8861D31-BD6D-4971-ACA2-B828BDD6E640}"/>
              </a:ext>
            </a:extLst>
          </p:cNvPr>
          <p:cNvSpPr>
            <a:spLocks noGrp="1"/>
          </p:cNvSpPr>
          <p:nvPr>
            <p:ph type="sldNum" sz="quarter" idx="4"/>
          </p:nvPr>
        </p:nvSpPr>
        <p:spPr/>
        <p:txBody>
          <a:bodyPr/>
          <a:lstStyle/>
          <a:p>
            <a:fld id="{870308A7-DC8B-48A7-86C6-D70C82DE8ED6}" type="slidenum">
              <a:rPr lang="en-US" smtClean="0"/>
              <a:pPr/>
              <a:t>13</a:t>
            </a:fld>
            <a:endParaRPr lang="en-US" dirty="0"/>
          </a:p>
        </p:txBody>
      </p:sp>
    </p:spTree>
    <p:extLst>
      <p:ext uri="{BB962C8B-B14F-4D97-AF65-F5344CB8AC3E}">
        <p14:creationId xmlns:p14="http://schemas.microsoft.com/office/powerpoint/2010/main" val="3889381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11C94-E0F1-4FD2-AFCD-97F8AB160800}"/>
              </a:ext>
            </a:extLst>
          </p:cNvPr>
          <p:cNvSpPr>
            <a:spLocks noGrp="1"/>
          </p:cNvSpPr>
          <p:nvPr>
            <p:ph type="title"/>
          </p:nvPr>
        </p:nvSpPr>
        <p:spPr/>
        <p:txBody>
          <a:bodyPr/>
          <a:lstStyle/>
          <a:p>
            <a:r>
              <a:rPr lang="en-US" dirty="0"/>
              <a:t>Umbrella</a:t>
            </a:r>
          </a:p>
        </p:txBody>
      </p:sp>
      <p:sp>
        <p:nvSpPr>
          <p:cNvPr id="3" name="Content Placeholder 2">
            <a:extLst>
              <a:ext uri="{FF2B5EF4-FFF2-40B4-BE49-F238E27FC236}">
                <a16:creationId xmlns:a16="http://schemas.microsoft.com/office/drawing/2014/main" id="{F17C9E75-9B23-4393-BFA3-B6BA001694E8}"/>
              </a:ext>
            </a:extLst>
          </p:cNvPr>
          <p:cNvSpPr>
            <a:spLocks noGrp="1"/>
          </p:cNvSpPr>
          <p:nvPr>
            <p:ph idx="1"/>
          </p:nvPr>
        </p:nvSpPr>
        <p:spPr/>
        <p:txBody>
          <a:bodyPr/>
          <a:lstStyle/>
          <a:p>
            <a:r>
              <a:rPr lang="en-US" b="1" dirty="0"/>
              <a:t>Umbrella Liability Policy: </a:t>
            </a:r>
            <a:r>
              <a:rPr lang="en-US" dirty="0"/>
              <a:t>A policy issued to provide limits in excess of an underlying liability policy.</a:t>
            </a:r>
          </a:p>
          <a:p>
            <a:r>
              <a:rPr lang="en-US" dirty="0"/>
              <a:t>Under the Conservation Ontario Group Insurance Program, TRCA has an Umbrella Liability Policy that can be applied to extend coverage for TRCA’s underlying CGL, Automobile, and Errors &amp; Omission (Professional Liability) policies.</a:t>
            </a:r>
          </a:p>
          <a:p>
            <a:r>
              <a:rPr lang="en-US" dirty="0"/>
              <a:t>When completing a COI request or reviewing a COI from a third party, limits under the Umbrella Policy and any of the three underlying policies above can be combined to satisfy the required limit. </a:t>
            </a:r>
          </a:p>
          <a:p>
            <a:pPr lvl="1"/>
            <a:r>
              <a:rPr lang="en-US" dirty="0"/>
              <a:t>Example: Town X requires $5M CGL, TRCA submits $1M CGL and $4M Umbrella to achieve the $5M Requirement. </a:t>
            </a:r>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F2654967-3E4F-4C76-8F88-7B6FB5A3BDC0}"/>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50AB96C6-66D0-4AC8-B175-EED3C734E1AF}"/>
              </a:ext>
            </a:extLst>
          </p:cNvPr>
          <p:cNvSpPr>
            <a:spLocks noGrp="1"/>
          </p:cNvSpPr>
          <p:nvPr>
            <p:ph type="sldNum" sz="quarter" idx="4"/>
          </p:nvPr>
        </p:nvSpPr>
        <p:spPr/>
        <p:txBody>
          <a:bodyPr/>
          <a:lstStyle/>
          <a:p>
            <a:fld id="{870308A7-DC8B-48A7-86C6-D70C82DE8ED6}" type="slidenum">
              <a:rPr lang="en-US" smtClean="0"/>
              <a:pPr/>
              <a:t>14</a:t>
            </a:fld>
            <a:endParaRPr lang="en-US" dirty="0"/>
          </a:p>
        </p:txBody>
      </p:sp>
    </p:spTree>
    <p:extLst>
      <p:ext uri="{BB962C8B-B14F-4D97-AF65-F5344CB8AC3E}">
        <p14:creationId xmlns:p14="http://schemas.microsoft.com/office/powerpoint/2010/main" val="3795546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46357-6632-40A9-BC92-379A92311837}"/>
              </a:ext>
            </a:extLst>
          </p:cNvPr>
          <p:cNvSpPr>
            <a:spLocks noGrp="1"/>
          </p:cNvSpPr>
          <p:nvPr>
            <p:ph type="title"/>
          </p:nvPr>
        </p:nvSpPr>
        <p:spPr/>
        <p:txBody>
          <a:bodyPr/>
          <a:lstStyle/>
          <a:p>
            <a:r>
              <a:rPr lang="en-US" dirty="0"/>
              <a:t>Automobile Insurance</a:t>
            </a:r>
          </a:p>
        </p:txBody>
      </p:sp>
      <p:sp>
        <p:nvSpPr>
          <p:cNvPr id="3" name="Content Placeholder 2">
            <a:extLst>
              <a:ext uri="{FF2B5EF4-FFF2-40B4-BE49-F238E27FC236}">
                <a16:creationId xmlns:a16="http://schemas.microsoft.com/office/drawing/2014/main" id="{1AB2303C-58CE-4B94-AF45-7F548D926826}"/>
              </a:ext>
            </a:extLst>
          </p:cNvPr>
          <p:cNvSpPr>
            <a:spLocks noGrp="1"/>
          </p:cNvSpPr>
          <p:nvPr>
            <p:ph idx="1"/>
          </p:nvPr>
        </p:nvSpPr>
        <p:spPr/>
        <p:txBody>
          <a:bodyPr/>
          <a:lstStyle/>
          <a:p>
            <a:r>
              <a:rPr lang="en-US" b="1" dirty="0"/>
              <a:t>Automobile Insurance: </a:t>
            </a:r>
            <a:r>
              <a:rPr lang="en-US" dirty="0"/>
              <a:t>Coverage that usually insures against damage </a:t>
            </a:r>
            <a:r>
              <a:rPr lang="en-US" i="1" dirty="0"/>
              <a:t>and</a:t>
            </a:r>
            <a:r>
              <a:rPr lang="en-US" dirty="0"/>
              <a:t> liability stemming from the use of automobiles.</a:t>
            </a:r>
          </a:p>
          <a:p>
            <a:r>
              <a:rPr lang="en-US" dirty="0"/>
              <a:t>TRCA’s policy includes liability and damage to TRCA owned and leased fleet vehicles. (Lease means any rental longer than 30 days)</a:t>
            </a:r>
          </a:p>
        </p:txBody>
      </p:sp>
      <p:sp>
        <p:nvSpPr>
          <p:cNvPr id="4" name="Footer Placeholder 3">
            <a:extLst>
              <a:ext uri="{FF2B5EF4-FFF2-40B4-BE49-F238E27FC236}">
                <a16:creationId xmlns:a16="http://schemas.microsoft.com/office/drawing/2014/main" id="{E7F9F75F-485C-49BE-806A-47F794B2B546}"/>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CE4590BD-9C47-48B6-9C82-CD234EF6E5D9}"/>
              </a:ext>
            </a:extLst>
          </p:cNvPr>
          <p:cNvSpPr>
            <a:spLocks noGrp="1"/>
          </p:cNvSpPr>
          <p:nvPr>
            <p:ph type="sldNum" sz="quarter" idx="4"/>
          </p:nvPr>
        </p:nvSpPr>
        <p:spPr/>
        <p:txBody>
          <a:bodyPr/>
          <a:lstStyle/>
          <a:p>
            <a:fld id="{870308A7-DC8B-48A7-86C6-D70C82DE8ED6}" type="slidenum">
              <a:rPr lang="en-US" smtClean="0"/>
              <a:pPr/>
              <a:t>15</a:t>
            </a:fld>
            <a:endParaRPr lang="en-US" dirty="0"/>
          </a:p>
        </p:txBody>
      </p:sp>
    </p:spTree>
    <p:extLst>
      <p:ext uri="{BB962C8B-B14F-4D97-AF65-F5344CB8AC3E}">
        <p14:creationId xmlns:p14="http://schemas.microsoft.com/office/powerpoint/2010/main" val="2187047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40A76-48DF-4C96-943B-255093CA74B3}"/>
              </a:ext>
            </a:extLst>
          </p:cNvPr>
          <p:cNvSpPr>
            <a:spLocks noGrp="1"/>
          </p:cNvSpPr>
          <p:nvPr>
            <p:ph type="title"/>
          </p:nvPr>
        </p:nvSpPr>
        <p:spPr/>
        <p:txBody>
          <a:bodyPr/>
          <a:lstStyle/>
          <a:p>
            <a:r>
              <a:rPr lang="en-US" dirty="0"/>
              <a:t>Property</a:t>
            </a:r>
          </a:p>
        </p:txBody>
      </p:sp>
      <p:sp>
        <p:nvSpPr>
          <p:cNvPr id="3" name="Content Placeholder 2">
            <a:extLst>
              <a:ext uri="{FF2B5EF4-FFF2-40B4-BE49-F238E27FC236}">
                <a16:creationId xmlns:a16="http://schemas.microsoft.com/office/drawing/2014/main" id="{7176E06F-D52F-4281-946A-FEDE5B81727A}"/>
              </a:ext>
            </a:extLst>
          </p:cNvPr>
          <p:cNvSpPr>
            <a:spLocks noGrp="1"/>
          </p:cNvSpPr>
          <p:nvPr>
            <p:ph idx="1"/>
          </p:nvPr>
        </p:nvSpPr>
        <p:spPr/>
        <p:txBody>
          <a:bodyPr/>
          <a:lstStyle/>
          <a:p>
            <a:r>
              <a:rPr lang="en-US" b="1" dirty="0"/>
              <a:t>Property: </a:t>
            </a:r>
            <a:r>
              <a:rPr lang="en-US" dirty="0"/>
              <a:t>First-party insurance that indemnifies the owner or user of property for its loss, or the loss of its income-producing ability, when the loss or damage is caused by a covered peril, such as fire or explosion.</a:t>
            </a:r>
          </a:p>
        </p:txBody>
      </p:sp>
      <p:sp>
        <p:nvSpPr>
          <p:cNvPr id="4" name="Footer Placeholder 3">
            <a:extLst>
              <a:ext uri="{FF2B5EF4-FFF2-40B4-BE49-F238E27FC236}">
                <a16:creationId xmlns:a16="http://schemas.microsoft.com/office/drawing/2014/main" id="{F93F68DC-22F1-45B2-ACF3-EAEF07A7F71C}"/>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D08368D6-CA5F-4AE5-9FB6-A8AB2523C815}"/>
              </a:ext>
            </a:extLst>
          </p:cNvPr>
          <p:cNvSpPr>
            <a:spLocks noGrp="1"/>
          </p:cNvSpPr>
          <p:nvPr>
            <p:ph type="sldNum" sz="quarter" idx="4"/>
          </p:nvPr>
        </p:nvSpPr>
        <p:spPr/>
        <p:txBody>
          <a:bodyPr/>
          <a:lstStyle/>
          <a:p>
            <a:fld id="{870308A7-DC8B-48A7-86C6-D70C82DE8ED6}" type="slidenum">
              <a:rPr lang="en-US" smtClean="0"/>
              <a:pPr/>
              <a:t>16</a:t>
            </a:fld>
            <a:endParaRPr lang="en-US" dirty="0"/>
          </a:p>
        </p:txBody>
      </p:sp>
    </p:spTree>
    <p:extLst>
      <p:ext uri="{BB962C8B-B14F-4D97-AF65-F5344CB8AC3E}">
        <p14:creationId xmlns:p14="http://schemas.microsoft.com/office/powerpoint/2010/main" val="1741649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3AE6A-D753-485A-A7D9-A79F79DB3695}"/>
              </a:ext>
            </a:extLst>
          </p:cNvPr>
          <p:cNvSpPr>
            <a:spLocks noGrp="1"/>
          </p:cNvSpPr>
          <p:nvPr>
            <p:ph type="title"/>
          </p:nvPr>
        </p:nvSpPr>
        <p:spPr/>
        <p:txBody>
          <a:bodyPr/>
          <a:lstStyle/>
          <a:p>
            <a:r>
              <a:rPr lang="en-US" dirty="0"/>
              <a:t>Professional Liability</a:t>
            </a:r>
          </a:p>
        </p:txBody>
      </p:sp>
      <p:sp>
        <p:nvSpPr>
          <p:cNvPr id="3" name="Content Placeholder 2">
            <a:extLst>
              <a:ext uri="{FF2B5EF4-FFF2-40B4-BE49-F238E27FC236}">
                <a16:creationId xmlns:a16="http://schemas.microsoft.com/office/drawing/2014/main" id="{8D8578DA-82CE-4DAA-BFB6-EDFA40908952}"/>
              </a:ext>
            </a:extLst>
          </p:cNvPr>
          <p:cNvSpPr>
            <a:spLocks noGrp="1"/>
          </p:cNvSpPr>
          <p:nvPr>
            <p:ph idx="1"/>
          </p:nvPr>
        </p:nvSpPr>
        <p:spPr/>
        <p:txBody>
          <a:bodyPr/>
          <a:lstStyle/>
          <a:p>
            <a:r>
              <a:rPr lang="en-US" b="1" dirty="0"/>
              <a:t>Errors and Omissions Insurance:</a:t>
            </a:r>
            <a:r>
              <a:rPr lang="en-US" dirty="0"/>
              <a:t> A type of liability coverage designed to protect professionals against liability incurred as a result of errors and omissions in performing their professional services.</a:t>
            </a:r>
          </a:p>
          <a:p>
            <a:r>
              <a:rPr lang="en-US" dirty="0"/>
              <a:t>Required to show proof of E&amp;O insurance someone is being hired to consult or perform work</a:t>
            </a:r>
          </a:p>
          <a:p>
            <a:r>
              <a:rPr lang="en-US" dirty="0"/>
              <a:t>Examples include planners, architects, engineers and other professionals. </a:t>
            </a:r>
          </a:p>
        </p:txBody>
      </p:sp>
      <p:sp>
        <p:nvSpPr>
          <p:cNvPr id="4" name="Footer Placeholder 3">
            <a:extLst>
              <a:ext uri="{FF2B5EF4-FFF2-40B4-BE49-F238E27FC236}">
                <a16:creationId xmlns:a16="http://schemas.microsoft.com/office/drawing/2014/main" id="{F599E56F-87B8-4C63-9D09-36BE8420045E}"/>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80623CA2-A575-4016-8C27-23986A9A776D}"/>
              </a:ext>
            </a:extLst>
          </p:cNvPr>
          <p:cNvSpPr>
            <a:spLocks noGrp="1"/>
          </p:cNvSpPr>
          <p:nvPr>
            <p:ph type="sldNum" sz="quarter" idx="4"/>
          </p:nvPr>
        </p:nvSpPr>
        <p:spPr/>
        <p:txBody>
          <a:bodyPr/>
          <a:lstStyle/>
          <a:p>
            <a:fld id="{870308A7-DC8B-48A7-86C6-D70C82DE8ED6}" type="slidenum">
              <a:rPr lang="en-US" smtClean="0"/>
              <a:pPr/>
              <a:t>17</a:t>
            </a:fld>
            <a:endParaRPr lang="en-US" dirty="0"/>
          </a:p>
        </p:txBody>
      </p:sp>
    </p:spTree>
    <p:extLst>
      <p:ext uri="{BB962C8B-B14F-4D97-AF65-F5344CB8AC3E}">
        <p14:creationId xmlns:p14="http://schemas.microsoft.com/office/powerpoint/2010/main" val="2300736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40D27-4937-4E10-9D19-BEAA3EDF3F43}"/>
              </a:ext>
            </a:extLst>
          </p:cNvPr>
          <p:cNvSpPr>
            <a:spLocks noGrp="1"/>
          </p:cNvSpPr>
          <p:nvPr>
            <p:ph type="title"/>
          </p:nvPr>
        </p:nvSpPr>
        <p:spPr/>
        <p:txBody>
          <a:bodyPr/>
          <a:lstStyle/>
          <a:p>
            <a:r>
              <a:rPr lang="en-US" dirty="0"/>
              <a:t>Contractor’s Pollution Liability</a:t>
            </a:r>
          </a:p>
        </p:txBody>
      </p:sp>
      <p:sp>
        <p:nvSpPr>
          <p:cNvPr id="3" name="Content Placeholder 2">
            <a:extLst>
              <a:ext uri="{FF2B5EF4-FFF2-40B4-BE49-F238E27FC236}">
                <a16:creationId xmlns:a16="http://schemas.microsoft.com/office/drawing/2014/main" id="{BD2538B8-7756-42E4-889B-35D9378A4727}"/>
              </a:ext>
            </a:extLst>
          </p:cNvPr>
          <p:cNvSpPr>
            <a:spLocks noGrp="1"/>
          </p:cNvSpPr>
          <p:nvPr>
            <p:ph idx="1"/>
          </p:nvPr>
        </p:nvSpPr>
        <p:spPr/>
        <p:txBody>
          <a:bodyPr/>
          <a:lstStyle/>
          <a:p>
            <a:r>
              <a:rPr lang="en-US" b="1" dirty="0"/>
              <a:t>Contractor’s Pollution Liability: </a:t>
            </a:r>
            <a:r>
              <a:rPr lang="en-US" dirty="0"/>
              <a:t>Liability stemming from the contamination of an environment by substances regarded as pollutants or from the release of pollutants. Liability from pollution is normally excluded to some degree by the CGL, Auto and Umbrella Policies, thus requiring a separate policy for coverage</a:t>
            </a:r>
          </a:p>
          <a:p>
            <a:r>
              <a:rPr lang="en-US" dirty="0"/>
              <a:t>Examples of covered losses include bodily injury, property damage, defense costs and cleanup as a result of pollution (either sudden and accidental or gradual) arising from contracting operations.</a:t>
            </a:r>
          </a:p>
        </p:txBody>
      </p:sp>
      <p:sp>
        <p:nvSpPr>
          <p:cNvPr id="4" name="Footer Placeholder 3">
            <a:extLst>
              <a:ext uri="{FF2B5EF4-FFF2-40B4-BE49-F238E27FC236}">
                <a16:creationId xmlns:a16="http://schemas.microsoft.com/office/drawing/2014/main" id="{1B6AE384-3CCB-4706-98EB-39E0E1348508}"/>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FF882CD0-7C23-4CA4-88B5-49C6F3AAE803}"/>
              </a:ext>
            </a:extLst>
          </p:cNvPr>
          <p:cNvSpPr>
            <a:spLocks noGrp="1"/>
          </p:cNvSpPr>
          <p:nvPr>
            <p:ph type="sldNum" sz="quarter" idx="4"/>
          </p:nvPr>
        </p:nvSpPr>
        <p:spPr/>
        <p:txBody>
          <a:bodyPr/>
          <a:lstStyle/>
          <a:p>
            <a:fld id="{870308A7-DC8B-48A7-86C6-D70C82DE8ED6}" type="slidenum">
              <a:rPr lang="en-US" smtClean="0"/>
              <a:pPr/>
              <a:t>18</a:t>
            </a:fld>
            <a:endParaRPr lang="en-US" dirty="0"/>
          </a:p>
        </p:txBody>
      </p:sp>
    </p:spTree>
    <p:extLst>
      <p:ext uri="{BB962C8B-B14F-4D97-AF65-F5344CB8AC3E}">
        <p14:creationId xmlns:p14="http://schemas.microsoft.com/office/powerpoint/2010/main" val="1164620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9F2EC-8F8F-4FA8-8F83-DFC6E5C724AA}"/>
              </a:ext>
            </a:extLst>
          </p:cNvPr>
          <p:cNvSpPr>
            <a:spLocks noGrp="1"/>
          </p:cNvSpPr>
          <p:nvPr>
            <p:ph type="title"/>
          </p:nvPr>
        </p:nvSpPr>
        <p:spPr/>
        <p:txBody>
          <a:bodyPr/>
          <a:lstStyle/>
          <a:p>
            <a:r>
              <a:rPr lang="en-US" dirty="0"/>
              <a:t>Hull and Marine Policy</a:t>
            </a:r>
          </a:p>
        </p:txBody>
      </p:sp>
      <p:sp>
        <p:nvSpPr>
          <p:cNvPr id="3" name="Content Placeholder 2">
            <a:extLst>
              <a:ext uri="{FF2B5EF4-FFF2-40B4-BE49-F238E27FC236}">
                <a16:creationId xmlns:a16="http://schemas.microsoft.com/office/drawing/2014/main" id="{E6C70AB2-3958-4E68-9DD4-3725FC831A6A}"/>
              </a:ext>
            </a:extLst>
          </p:cNvPr>
          <p:cNvSpPr>
            <a:spLocks noGrp="1"/>
          </p:cNvSpPr>
          <p:nvPr>
            <p:ph idx="1"/>
          </p:nvPr>
        </p:nvSpPr>
        <p:spPr/>
        <p:txBody>
          <a:bodyPr/>
          <a:lstStyle/>
          <a:p>
            <a:r>
              <a:rPr lang="en-US" b="1" dirty="0"/>
              <a:t>Marine:</a:t>
            </a:r>
            <a:r>
              <a:rPr lang="en-US" dirty="0"/>
              <a:t> A type of insurance designed to provide coverage for the transportation of goods either over water or by land (often called “Inland Marine”). Marine insurance can also refer to coverage for damage to the vessel being used to transport cargo and to the liability for third parties arising out of the process.</a:t>
            </a:r>
          </a:p>
          <a:p>
            <a:r>
              <a:rPr lang="en-US" dirty="0"/>
              <a:t>The former is often referred to as “Hull Insurance”, and the latter is often referred to as “Marine Liability Insurance”.</a:t>
            </a:r>
          </a:p>
        </p:txBody>
      </p:sp>
      <p:sp>
        <p:nvSpPr>
          <p:cNvPr id="4" name="Footer Placeholder 3">
            <a:extLst>
              <a:ext uri="{FF2B5EF4-FFF2-40B4-BE49-F238E27FC236}">
                <a16:creationId xmlns:a16="http://schemas.microsoft.com/office/drawing/2014/main" id="{83441C78-B107-40F6-9CF9-CED1FF4739FE}"/>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000CF10B-36AD-45C5-BAC5-F644521D7DEC}"/>
              </a:ext>
            </a:extLst>
          </p:cNvPr>
          <p:cNvSpPr>
            <a:spLocks noGrp="1"/>
          </p:cNvSpPr>
          <p:nvPr>
            <p:ph type="sldNum" sz="quarter" idx="4"/>
          </p:nvPr>
        </p:nvSpPr>
        <p:spPr/>
        <p:txBody>
          <a:bodyPr/>
          <a:lstStyle/>
          <a:p>
            <a:fld id="{870308A7-DC8B-48A7-86C6-D70C82DE8ED6}" type="slidenum">
              <a:rPr lang="en-US" smtClean="0"/>
              <a:pPr/>
              <a:t>19</a:t>
            </a:fld>
            <a:endParaRPr lang="en-US" dirty="0"/>
          </a:p>
        </p:txBody>
      </p:sp>
    </p:spTree>
    <p:extLst>
      <p:ext uri="{BB962C8B-B14F-4D97-AF65-F5344CB8AC3E}">
        <p14:creationId xmlns:p14="http://schemas.microsoft.com/office/powerpoint/2010/main" val="2063002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628650" y="365126"/>
            <a:ext cx="7886700" cy="1281112"/>
          </a:xfrm>
        </p:spPr>
        <p:txBody>
          <a:bodyPr vert="horz" lIns="91440" tIns="45720" rIns="91440" bIns="45720" rtlCol="0" anchor="ctr">
            <a:normAutofit/>
          </a:bodyPr>
          <a:lstStyle/>
          <a:p>
            <a:r>
              <a:rPr lang="en-US" dirty="0">
                <a:latin typeface="Calibri" panose="020F0502020204030204" pitchFamily="34" charset="0"/>
                <a:cs typeface="+mj-cs"/>
              </a:rPr>
              <a:t>What is Insurance?</a:t>
            </a:r>
          </a:p>
        </p:txBody>
      </p:sp>
      <p:sp>
        <p:nvSpPr>
          <p:cNvPr id="2" name="Content Placeholder 1"/>
          <p:cNvSpPr>
            <a:spLocks noGrp="1"/>
          </p:cNvSpPr>
          <p:nvPr>
            <p:ph idx="1"/>
          </p:nvPr>
        </p:nvSpPr>
        <p:spPr>
          <a:xfrm>
            <a:off x="628650" y="1476808"/>
            <a:ext cx="3407641" cy="4617025"/>
          </a:xfrm>
        </p:spPr>
        <p:txBody>
          <a:bodyPr vert="horz" lIns="91440" tIns="45720" rIns="91440" bIns="45720" rtlCol="0">
            <a:noAutofit/>
          </a:bodyPr>
          <a:lstStyle/>
          <a:p>
            <a:pPr indent="-228600">
              <a:buFont typeface="Arial" panose="020B0604020202020204" pitchFamily="34" charset="0"/>
              <a:buChar char="•"/>
            </a:pPr>
            <a:r>
              <a:rPr lang="en-US" sz="2200" dirty="0">
                <a:latin typeface="Calibri" panose="020F0502020204030204" pitchFamily="34" charset="0"/>
                <a:cs typeface="+mn-cs"/>
              </a:rPr>
              <a:t>Insurance is a contract, called a </a:t>
            </a:r>
            <a:r>
              <a:rPr lang="en-US" sz="2200" b="1" dirty="0">
                <a:latin typeface="Calibri" panose="020F0502020204030204" pitchFamily="34" charset="0"/>
                <a:cs typeface="+mn-cs"/>
              </a:rPr>
              <a:t>policy</a:t>
            </a:r>
            <a:r>
              <a:rPr lang="en-US" sz="2200" dirty="0">
                <a:latin typeface="Calibri" panose="020F0502020204030204" pitchFamily="34" charset="0"/>
                <a:cs typeface="+mn-cs"/>
              </a:rPr>
              <a:t>, between a person or company with an exposure to some sort of loss (the “insured”) and a company with significant capital (the “insurer”) willing to compensate the individual for that loss in return for a fee called the </a:t>
            </a:r>
            <a:r>
              <a:rPr lang="en-US" sz="2200" b="1" dirty="0">
                <a:latin typeface="Calibri" panose="020F0502020204030204" pitchFamily="34" charset="0"/>
                <a:cs typeface="+mn-cs"/>
              </a:rPr>
              <a:t>premium.</a:t>
            </a:r>
            <a:endParaRPr lang="en-US" sz="2200" baseline="30000" dirty="0">
              <a:latin typeface="Calibri" panose="020F0502020204030204" pitchFamily="34" charset="0"/>
              <a:cs typeface="+mn-cs"/>
            </a:endParaRPr>
          </a:p>
        </p:txBody>
      </p:sp>
      <p:pic>
        <p:nvPicPr>
          <p:cNvPr id="8" name="Picture 4" descr="C:\Users\ADAM~1.SZA\AppData\Local\Temp\notesE4F6FA\IMG_5266.jpg">
            <a:extLst>
              <a:ext uri="{FF2B5EF4-FFF2-40B4-BE49-F238E27FC236}">
                <a16:creationId xmlns:a16="http://schemas.microsoft.com/office/drawing/2014/main" id="{5A4A3280-2281-4942-A613-DF6D3B9FAE4B}"/>
              </a:ext>
            </a:extLst>
          </p:cNvPr>
          <p:cNvPicPr>
            <a:picLocks noChangeAspect="1" noChangeArrowheads="1"/>
          </p:cNvPicPr>
          <p:nvPr/>
        </p:nvPicPr>
        <p:blipFill rotWithShape="1">
          <a:blip r:embed="rId3"/>
          <a:srcRect r="17939" b="-2"/>
          <a:stretch/>
        </p:blipFill>
        <p:spPr bwMode="auto">
          <a:xfrm>
            <a:off x="4224098" y="1439358"/>
            <a:ext cx="4353854" cy="3979283"/>
          </a:xfrm>
          <a:prstGeom prst="rect">
            <a:avLst/>
          </a:prstGeom>
          <a:extLst>
            <a:ext uri="{909E8E84-426E-40DD-AFC4-6F175D3DCCD1}">
              <a14:hiddenFill xmlns:a14="http://schemas.microsoft.com/office/drawing/2010/main">
                <a:solidFill>
                  <a:srgbClr val="FFFFFF"/>
                </a:solidFill>
              </a14:hiddenFill>
            </a:ext>
          </a:extLst>
        </p:spPr>
      </p:pic>
      <p:sp>
        <p:nvSpPr>
          <p:cNvPr id="6" name="Footer Placeholder 5"/>
          <p:cNvSpPr>
            <a:spLocks noGrp="1"/>
          </p:cNvSpPr>
          <p:nvPr>
            <p:ph type="ftr" sz="quarter" idx="3"/>
          </p:nvPr>
        </p:nvSpPr>
        <p:spPr>
          <a:xfrm>
            <a:off x="3028950" y="6356350"/>
            <a:ext cx="3086100" cy="365125"/>
          </a:xfrm>
        </p:spPr>
        <p:txBody>
          <a:bodyPr vert="horz" lIns="91440" tIns="45720" rIns="91440" bIns="45720" rtlCol="0" anchor="ctr">
            <a:normAutofit/>
          </a:bodyPr>
          <a:lstStyle/>
          <a:p>
            <a:pPr algn="ctr">
              <a:spcAft>
                <a:spcPts val="600"/>
              </a:spcAft>
              <a:defRPr/>
            </a:pPr>
            <a:r>
              <a:rPr lang="en-US" kern="1200">
                <a:solidFill>
                  <a:prstClr val="black">
                    <a:tint val="75000"/>
                  </a:prstClr>
                </a:solidFill>
                <a:latin typeface="Calibri" panose="020F0502020204030204"/>
                <a:ea typeface="+mn-ea"/>
                <a:cs typeface="+mn-cs"/>
              </a:rPr>
              <a:t>Toronto and Region Conservation Authority</a:t>
            </a:r>
          </a:p>
        </p:txBody>
      </p:sp>
      <p:sp>
        <p:nvSpPr>
          <p:cNvPr id="7" name="Slide Number Placeholder 6"/>
          <p:cNvSpPr>
            <a:spLocks noGrp="1"/>
          </p:cNvSpPr>
          <p:nvPr>
            <p:ph type="sldNum" sz="quarter" idx="4"/>
          </p:nvPr>
        </p:nvSpPr>
        <p:spPr>
          <a:xfrm>
            <a:off x="6457950" y="6356350"/>
            <a:ext cx="2057400" cy="365125"/>
          </a:xfrm>
        </p:spPr>
        <p:txBody>
          <a:bodyPr vert="horz" lIns="91440" tIns="45720" rIns="91440" bIns="45720" rtlCol="0" anchor="ctr">
            <a:normAutofit/>
          </a:bodyPr>
          <a:lstStyle/>
          <a:p>
            <a:pPr>
              <a:spcAft>
                <a:spcPts val="600"/>
              </a:spcAft>
              <a:defRPr/>
            </a:pPr>
            <a:fld id="{870308A7-DC8B-48A7-86C6-D70C82DE8ED6}" type="slidenum">
              <a:rPr lang="en-US" smtClean="0">
                <a:solidFill>
                  <a:prstClr val="black">
                    <a:tint val="75000"/>
                  </a:prstClr>
                </a:solidFill>
                <a:latin typeface="Calibri" panose="020F0502020204030204"/>
              </a:rPr>
              <a:pPr>
                <a:spcAft>
                  <a:spcPts val="600"/>
                </a:spcAft>
                <a:defRPr/>
              </a:pPr>
              <a:t>2</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3060376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704B4-E950-4BF2-B55E-718F2696C278}"/>
              </a:ext>
            </a:extLst>
          </p:cNvPr>
          <p:cNvSpPr>
            <a:spLocks noGrp="1"/>
          </p:cNvSpPr>
          <p:nvPr>
            <p:ph type="title"/>
          </p:nvPr>
        </p:nvSpPr>
        <p:spPr/>
        <p:txBody>
          <a:bodyPr/>
          <a:lstStyle/>
          <a:p>
            <a:r>
              <a:rPr lang="en-US" dirty="0"/>
              <a:t>Cyber Insurance</a:t>
            </a:r>
          </a:p>
        </p:txBody>
      </p:sp>
      <p:sp>
        <p:nvSpPr>
          <p:cNvPr id="3" name="Content Placeholder 2">
            <a:extLst>
              <a:ext uri="{FF2B5EF4-FFF2-40B4-BE49-F238E27FC236}">
                <a16:creationId xmlns:a16="http://schemas.microsoft.com/office/drawing/2014/main" id="{C5BAED96-EDC2-4F99-A7E5-BF1944884BBF}"/>
              </a:ext>
            </a:extLst>
          </p:cNvPr>
          <p:cNvSpPr>
            <a:spLocks noGrp="1"/>
          </p:cNvSpPr>
          <p:nvPr>
            <p:ph idx="1"/>
          </p:nvPr>
        </p:nvSpPr>
        <p:spPr/>
        <p:txBody>
          <a:bodyPr/>
          <a:lstStyle/>
          <a:p>
            <a:r>
              <a:rPr lang="en-US" sz="2000" b="1" dirty="0"/>
              <a:t>Cyberspace liability:</a:t>
            </a:r>
            <a:r>
              <a:rPr lang="en-US" sz="2000" dirty="0"/>
              <a:t> A term used to describe the liability exposures encountered when communicating or conducting business online. Online communication tools could result in claims alleging breaches of privacy rights, infringement or misappropriation of intellectual property, employment discrimination, violations of obscenity laws, the spreading of computer viruses, and defamation. Media liability policies are available to cover these exposures.</a:t>
            </a:r>
          </a:p>
          <a:p>
            <a:r>
              <a:rPr lang="en-US" sz="2000" b="1" dirty="0"/>
              <a:t>Cyber and Privacy Insurance: </a:t>
            </a:r>
            <a:r>
              <a:rPr lang="en-US" sz="2000" dirty="0"/>
              <a:t>Cyber and Privacy insurance policies cover a business’ liability for a data breach resulting in loss or escape of personal information, such as Social Security or credit card numbers.</a:t>
            </a:r>
          </a:p>
          <a:p>
            <a:r>
              <a:rPr lang="en-US" sz="2000" b="1" dirty="0"/>
              <a:t>Cyber Extortion: </a:t>
            </a:r>
            <a:r>
              <a:rPr lang="en-US" sz="2000" dirty="0"/>
              <a:t>A type of online crime in which a criminal threatens to damage or shut down a company’s website, e-mail server, or computer system or threatens to expose electronic data or information belonging to the company unless the company pays the criminal a specific ransom amount.</a:t>
            </a:r>
          </a:p>
          <a:p>
            <a:endParaRPr lang="en-US" sz="2000" dirty="0"/>
          </a:p>
        </p:txBody>
      </p:sp>
      <p:sp>
        <p:nvSpPr>
          <p:cNvPr id="4" name="Footer Placeholder 3">
            <a:extLst>
              <a:ext uri="{FF2B5EF4-FFF2-40B4-BE49-F238E27FC236}">
                <a16:creationId xmlns:a16="http://schemas.microsoft.com/office/drawing/2014/main" id="{4AE7BDF7-942D-4678-ADE3-8347E13BDCE4}"/>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A8603684-6BDB-4859-A48B-0A4415E81F3A}"/>
              </a:ext>
            </a:extLst>
          </p:cNvPr>
          <p:cNvSpPr>
            <a:spLocks noGrp="1"/>
          </p:cNvSpPr>
          <p:nvPr>
            <p:ph type="sldNum" sz="quarter" idx="4"/>
          </p:nvPr>
        </p:nvSpPr>
        <p:spPr/>
        <p:txBody>
          <a:bodyPr/>
          <a:lstStyle/>
          <a:p>
            <a:fld id="{870308A7-DC8B-48A7-86C6-D70C82DE8ED6}" type="slidenum">
              <a:rPr lang="en-US" smtClean="0"/>
              <a:pPr/>
              <a:t>20</a:t>
            </a:fld>
            <a:endParaRPr lang="en-US" dirty="0"/>
          </a:p>
        </p:txBody>
      </p:sp>
    </p:spTree>
    <p:extLst>
      <p:ext uri="{BB962C8B-B14F-4D97-AF65-F5344CB8AC3E}">
        <p14:creationId xmlns:p14="http://schemas.microsoft.com/office/powerpoint/2010/main" val="1691217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1582B-108B-49BC-A0A5-5FA4841BD188}"/>
              </a:ext>
            </a:extLst>
          </p:cNvPr>
          <p:cNvSpPr>
            <a:spLocks noGrp="1"/>
          </p:cNvSpPr>
          <p:nvPr>
            <p:ph type="title"/>
          </p:nvPr>
        </p:nvSpPr>
        <p:spPr/>
        <p:txBody>
          <a:bodyPr/>
          <a:lstStyle/>
          <a:p>
            <a:r>
              <a:rPr lang="en-US" dirty="0"/>
              <a:t>Sureties</a:t>
            </a:r>
          </a:p>
        </p:txBody>
      </p:sp>
      <p:sp>
        <p:nvSpPr>
          <p:cNvPr id="3" name="Content Placeholder 2">
            <a:extLst>
              <a:ext uri="{FF2B5EF4-FFF2-40B4-BE49-F238E27FC236}">
                <a16:creationId xmlns:a16="http://schemas.microsoft.com/office/drawing/2014/main" id="{C7C291DD-E373-423B-B9C5-542A45C86591}"/>
              </a:ext>
            </a:extLst>
          </p:cNvPr>
          <p:cNvSpPr>
            <a:spLocks noGrp="1"/>
          </p:cNvSpPr>
          <p:nvPr>
            <p:ph idx="1"/>
          </p:nvPr>
        </p:nvSpPr>
        <p:spPr>
          <a:xfrm>
            <a:off x="628650" y="1253331"/>
            <a:ext cx="7886700" cy="4351338"/>
          </a:xfrm>
        </p:spPr>
        <p:txBody>
          <a:bodyPr/>
          <a:lstStyle/>
          <a:p>
            <a:r>
              <a:rPr lang="en-US" sz="2800" dirty="0"/>
              <a:t>A </a:t>
            </a:r>
            <a:r>
              <a:rPr lang="en-US" sz="2800" b="1" dirty="0"/>
              <a:t>surety bond </a:t>
            </a:r>
            <a:r>
              <a:rPr lang="en-US" sz="2800" dirty="0"/>
              <a:t> is a contract through which one group guarantees the performance of another party</a:t>
            </a:r>
          </a:p>
          <a:p>
            <a:r>
              <a:rPr lang="en-US" sz="2800" dirty="0"/>
              <a:t>One party (the </a:t>
            </a:r>
            <a:r>
              <a:rPr lang="en-US" sz="2800" b="1" dirty="0"/>
              <a:t>surety</a:t>
            </a:r>
            <a:r>
              <a:rPr lang="en-US" sz="2800" dirty="0"/>
              <a:t>) guarantees the performance of certain obligations of a second party (the </a:t>
            </a:r>
            <a:r>
              <a:rPr lang="en-US" sz="2800" b="1" dirty="0"/>
              <a:t>principal</a:t>
            </a:r>
            <a:r>
              <a:rPr lang="en-US" sz="2800" dirty="0"/>
              <a:t>) to a third party (the </a:t>
            </a:r>
            <a:r>
              <a:rPr lang="en-US" sz="2800" b="1" dirty="0"/>
              <a:t>obligee</a:t>
            </a:r>
            <a:r>
              <a:rPr lang="en-US" sz="2800" dirty="0"/>
              <a:t>) </a:t>
            </a:r>
          </a:p>
          <a:p>
            <a:r>
              <a:rPr lang="en-US" sz="2800" dirty="0"/>
              <a:t>If the principal fails to meet the underlying obligation of the bond, the surety would fulfill these obligations on the principal’s behalf as per the terms and conditions of the issued bond.</a:t>
            </a:r>
          </a:p>
          <a:p>
            <a:r>
              <a:rPr lang="en-US" sz="2800" dirty="0"/>
              <a:t>In return, the principal pays a premium to the surety, and agrees to indemnify the Surety of any loss. </a:t>
            </a:r>
          </a:p>
          <a:p>
            <a:endParaRPr lang="en-US" sz="2800" dirty="0"/>
          </a:p>
          <a:p>
            <a:endParaRPr lang="en-US" sz="2800" dirty="0"/>
          </a:p>
        </p:txBody>
      </p:sp>
      <p:sp>
        <p:nvSpPr>
          <p:cNvPr id="4" name="Footer Placeholder 3">
            <a:extLst>
              <a:ext uri="{FF2B5EF4-FFF2-40B4-BE49-F238E27FC236}">
                <a16:creationId xmlns:a16="http://schemas.microsoft.com/office/drawing/2014/main" id="{4E74C5DD-EC76-4601-B69D-B3B8747D9CD5}"/>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4FACDA43-21F6-4F77-8707-54B7A1F487B4}"/>
              </a:ext>
            </a:extLst>
          </p:cNvPr>
          <p:cNvSpPr>
            <a:spLocks noGrp="1"/>
          </p:cNvSpPr>
          <p:nvPr>
            <p:ph type="sldNum" sz="quarter" idx="4"/>
          </p:nvPr>
        </p:nvSpPr>
        <p:spPr/>
        <p:txBody>
          <a:bodyPr/>
          <a:lstStyle/>
          <a:p>
            <a:fld id="{870308A7-DC8B-48A7-86C6-D70C82DE8ED6}" type="slidenum">
              <a:rPr lang="en-US" smtClean="0"/>
              <a:pPr/>
              <a:t>21</a:t>
            </a:fld>
            <a:endParaRPr lang="en-US" dirty="0"/>
          </a:p>
        </p:txBody>
      </p:sp>
    </p:spTree>
    <p:extLst>
      <p:ext uri="{BB962C8B-B14F-4D97-AF65-F5344CB8AC3E}">
        <p14:creationId xmlns:p14="http://schemas.microsoft.com/office/powerpoint/2010/main" val="951191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F2412-3B01-4FA4-A07C-E54FFB3113E1}"/>
              </a:ext>
            </a:extLst>
          </p:cNvPr>
          <p:cNvSpPr>
            <a:spLocks noGrp="1"/>
          </p:cNvSpPr>
          <p:nvPr>
            <p:ph type="title"/>
          </p:nvPr>
        </p:nvSpPr>
        <p:spPr/>
        <p:txBody>
          <a:bodyPr/>
          <a:lstStyle/>
          <a:p>
            <a:r>
              <a:rPr lang="en-US" dirty="0"/>
              <a:t>Sureties - continued</a:t>
            </a:r>
          </a:p>
        </p:txBody>
      </p:sp>
      <p:sp>
        <p:nvSpPr>
          <p:cNvPr id="4" name="Footer Placeholder 3">
            <a:extLst>
              <a:ext uri="{FF2B5EF4-FFF2-40B4-BE49-F238E27FC236}">
                <a16:creationId xmlns:a16="http://schemas.microsoft.com/office/drawing/2014/main" id="{CEF264BB-9329-45D5-85A4-3D462A64F840}"/>
              </a:ext>
            </a:extLst>
          </p:cNvPr>
          <p:cNvSpPr>
            <a:spLocks noGrp="1"/>
          </p:cNvSpPr>
          <p:nvPr>
            <p:ph type="ftr" sz="quarter" idx="3"/>
          </p:nvPr>
        </p:nvSpPr>
        <p:spPr/>
        <p:txBody>
          <a:bodyPr/>
          <a:lstStyle/>
          <a:p>
            <a:r>
              <a:rPr lang="en-US" dirty="0"/>
              <a:t>Toronto and Region Conservation Authority</a:t>
            </a:r>
          </a:p>
        </p:txBody>
      </p:sp>
      <p:sp>
        <p:nvSpPr>
          <p:cNvPr id="5" name="Slide Number Placeholder 4">
            <a:extLst>
              <a:ext uri="{FF2B5EF4-FFF2-40B4-BE49-F238E27FC236}">
                <a16:creationId xmlns:a16="http://schemas.microsoft.com/office/drawing/2014/main" id="{A65D3CB5-1CBC-4929-9F32-1FA5D023AB0A}"/>
              </a:ext>
            </a:extLst>
          </p:cNvPr>
          <p:cNvSpPr>
            <a:spLocks noGrp="1"/>
          </p:cNvSpPr>
          <p:nvPr>
            <p:ph type="sldNum" sz="quarter" idx="4"/>
          </p:nvPr>
        </p:nvSpPr>
        <p:spPr/>
        <p:txBody>
          <a:bodyPr/>
          <a:lstStyle/>
          <a:p>
            <a:fld id="{870308A7-DC8B-48A7-86C6-D70C82DE8ED6}" type="slidenum">
              <a:rPr lang="en-US" smtClean="0"/>
              <a:pPr/>
              <a:t>22</a:t>
            </a:fld>
            <a:endParaRPr lang="en-US" dirty="0"/>
          </a:p>
        </p:txBody>
      </p:sp>
      <p:grpSp>
        <p:nvGrpSpPr>
          <p:cNvPr id="10" name="Group 9">
            <a:extLst>
              <a:ext uri="{FF2B5EF4-FFF2-40B4-BE49-F238E27FC236}">
                <a16:creationId xmlns:a16="http://schemas.microsoft.com/office/drawing/2014/main" id="{B6AF8F1E-BE33-4601-A220-C1AB686ADD42}"/>
              </a:ext>
            </a:extLst>
          </p:cNvPr>
          <p:cNvGrpSpPr/>
          <p:nvPr/>
        </p:nvGrpSpPr>
        <p:grpSpPr>
          <a:xfrm>
            <a:off x="1044321" y="1398180"/>
            <a:ext cx="6997611" cy="4224566"/>
            <a:chOff x="1044320" y="1398179"/>
            <a:chExt cx="6997611" cy="4224566"/>
          </a:xfrm>
        </p:grpSpPr>
        <p:sp>
          <p:nvSpPr>
            <p:cNvPr id="11" name="Freeform: Shape 10">
              <a:extLst>
                <a:ext uri="{FF2B5EF4-FFF2-40B4-BE49-F238E27FC236}">
                  <a16:creationId xmlns:a16="http://schemas.microsoft.com/office/drawing/2014/main" id="{C13CAEC0-47B0-4E1E-963D-96C82577BCA6}"/>
                </a:ext>
              </a:extLst>
            </p:cNvPr>
            <p:cNvSpPr/>
            <p:nvPr/>
          </p:nvSpPr>
          <p:spPr>
            <a:xfrm>
              <a:off x="3519785" y="1398179"/>
              <a:ext cx="2104429" cy="1052214"/>
            </a:xfrm>
            <a:custGeom>
              <a:avLst/>
              <a:gdLst>
                <a:gd name="connsiteX0" fmla="*/ 0 w 2104429"/>
                <a:gd name="connsiteY0" fmla="*/ 105221 h 1052214"/>
                <a:gd name="connsiteX1" fmla="*/ 105221 w 2104429"/>
                <a:gd name="connsiteY1" fmla="*/ 0 h 1052214"/>
                <a:gd name="connsiteX2" fmla="*/ 1999208 w 2104429"/>
                <a:gd name="connsiteY2" fmla="*/ 0 h 1052214"/>
                <a:gd name="connsiteX3" fmla="*/ 2104429 w 2104429"/>
                <a:gd name="connsiteY3" fmla="*/ 105221 h 1052214"/>
                <a:gd name="connsiteX4" fmla="*/ 2104429 w 2104429"/>
                <a:gd name="connsiteY4" fmla="*/ 946993 h 1052214"/>
                <a:gd name="connsiteX5" fmla="*/ 1999208 w 2104429"/>
                <a:gd name="connsiteY5" fmla="*/ 1052214 h 1052214"/>
                <a:gd name="connsiteX6" fmla="*/ 105221 w 2104429"/>
                <a:gd name="connsiteY6" fmla="*/ 1052214 h 1052214"/>
                <a:gd name="connsiteX7" fmla="*/ 0 w 2104429"/>
                <a:gd name="connsiteY7" fmla="*/ 946993 h 1052214"/>
                <a:gd name="connsiteX8" fmla="*/ 0 w 2104429"/>
                <a:gd name="connsiteY8" fmla="*/ 105221 h 1052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4429" h="1052214">
                  <a:moveTo>
                    <a:pt x="0" y="105221"/>
                  </a:moveTo>
                  <a:cubicBezTo>
                    <a:pt x="0" y="47109"/>
                    <a:pt x="47109" y="0"/>
                    <a:pt x="105221" y="0"/>
                  </a:cubicBezTo>
                  <a:lnTo>
                    <a:pt x="1999208" y="0"/>
                  </a:lnTo>
                  <a:cubicBezTo>
                    <a:pt x="2057320" y="0"/>
                    <a:pt x="2104429" y="47109"/>
                    <a:pt x="2104429" y="105221"/>
                  </a:cubicBezTo>
                  <a:lnTo>
                    <a:pt x="2104429" y="946993"/>
                  </a:lnTo>
                  <a:cubicBezTo>
                    <a:pt x="2104429" y="1005105"/>
                    <a:pt x="2057320" y="1052214"/>
                    <a:pt x="1999208" y="1052214"/>
                  </a:cubicBezTo>
                  <a:lnTo>
                    <a:pt x="105221" y="1052214"/>
                  </a:lnTo>
                  <a:cubicBezTo>
                    <a:pt x="47109" y="1052214"/>
                    <a:pt x="0" y="1005105"/>
                    <a:pt x="0" y="946993"/>
                  </a:cubicBezTo>
                  <a:lnTo>
                    <a:pt x="0" y="10522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8448" tIns="118448" rIns="118448" bIns="118448" numCol="1" spcCol="1270" anchor="ctr" anchorCtr="0">
              <a:noAutofit/>
            </a:bodyPr>
            <a:lstStyle/>
            <a:p>
              <a:pPr marL="0" lvl="0" indent="0" algn="ctr" defTabSz="1022350">
                <a:lnSpc>
                  <a:spcPct val="90000"/>
                </a:lnSpc>
                <a:spcBef>
                  <a:spcPct val="0"/>
                </a:spcBef>
                <a:spcAft>
                  <a:spcPct val="35000"/>
                </a:spcAft>
                <a:buNone/>
              </a:pPr>
              <a:r>
                <a:rPr lang="en-US" sz="2300" kern="1200" dirty="0" err="1"/>
                <a:t>Obligee</a:t>
              </a:r>
              <a:r>
                <a:rPr lang="en-US" sz="2300" kern="1200" dirty="0"/>
                <a:t> (Owner)</a:t>
              </a:r>
            </a:p>
          </p:txBody>
        </p:sp>
        <p:sp>
          <p:nvSpPr>
            <p:cNvPr id="13" name="Freeform: Shape 12">
              <a:extLst>
                <a:ext uri="{FF2B5EF4-FFF2-40B4-BE49-F238E27FC236}">
                  <a16:creationId xmlns:a16="http://schemas.microsoft.com/office/drawing/2014/main" id="{F3F63F27-4038-4977-9D13-037EC87E7169}"/>
                </a:ext>
              </a:extLst>
            </p:cNvPr>
            <p:cNvSpPr/>
            <p:nvPr/>
          </p:nvSpPr>
          <p:spPr>
            <a:xfrm>
              <a:off x="5937502" y="4468879"/>
              <a:ext cx="2104429" cy="1052214"/>
            </a:xfrm>
            <a:custGeom>
              <a:avLst/>
              <a:gdLst>
                <a:gd name="connsiteX0" fmla="*/ 0 w 2104429"/>
                <a:gd name="connsiteY0" fmla="*/ 105221 h 1052214"/>
                <a:gd name="connsiteX1" fmla="*/ 105221 w 2104429"/>
                <a:gd name="connsiteY1" fmla="*/ 0 h 1052214"/>
                <a:gd name="connsiteX2" fmla="*/ 1999208 w 2104429"/>
                <a:gd name="connsiteY2" fmla="*/ 0 h 1052214"/>
                <a:gd name="connsiteX3" fmla="*/ 2104429 w 2104429"/>
                <a:gd name="connsiteY3" fmla="*/ 105221 h 1052214"/>
                <a:gd name="connsiteX4" fmla="*/ 2104429 w 2104429"/>
                <a:gd name="connsiteY4" fmla="*/ 946993 h 1052214"/>
                <a:gd name="connsiteX5" fmla="*/ 1999208 w 2104429"/>
                <a:gd name="connsiteY5" fmla="*/ 1052214 h 1052214"/>
                <a:gd name="connsiteX6" fmla="*/ 105221 w 2104429"/>
                <a:gd name="connsiteY6" fmla="*/ 1052214 h 1052214"/>
                <a:gd name="connsiteX7" fmla="*/ 0 w 2104429"/>
                <a:gd name="connsiteY7" fmla="*/ 946993 h 1052214"/>
                <a:gd name="connsiteX8" fmla="*/ 0 w 2104429"/>
                <a:gd name="connsiteY8" fmla="*/ 105221 h 1052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4429" h="1052214">
                  <a:moveTo>
                    <a:pt x="0" y="105221"/>
                  </a:moveTo>
                  <a:cubicBezTo>
                    <a:pt x="0" y="47109"/>
                    <a:pt x="47109" y="0"/>
                    <a:pt x="105221" y="0"/>
                  </a:cubicBezTo>
                  <a:lnTo>
                    <a:pt x="1999208" y="0"/>
                  </a:lnTo>
                  <a:cubicBezTo>
                    <a:pt x="2057320" y="0"/>
                    <a:pt x="2104429" y="47109"/>
                    <a:pt x="2104429" y="105221"/>
                  </a:cubicBezTo>
                  <a:lnTo>
                    <a:pt x="2104429" y="946993"/>
                  </a:lnTo>
                  <a:cubicBezTo>
                    <a:pt x="2104429" y="1005105"/>
                    <a:pt x="2057320" y="1052214"/>
                    <a:pt x="1999208" y="1052214"/>
                  </a:cubicBezTo>
                  <a:lnTo>
                    <a:pt x="105221" y="1052214"/>
                  </a:lnTo>
                  <a:cubicBezTo>
                    <a:pt x="47109" y="1052214"/>
                    <a:pt x="0" y="1005105"/>
                    <a:pt x="0" y="946993"/>
                  </a:cubicBezTo>
                  <a:lnTo>
                    <a:pt x="0" y="10522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8448" tIns="118448" rIns="118448" bIns="118448" numCol="1" spcCol="1270" anchor="ctr" anchorCtr="0">
              <a:noAutofit/>
            </a:bodyPr>
            <a:lstStyle/>
            <a:p>
              <a:pPr marL="0" lvl="0" indent="0" algn="ctr" defTabSz="1022350">
                <a:lnSpc>
                  <a:spcPct val="90000"/>
                </a:lnSpc>
                <a:spcBef>
                  <a:spcPct val="0"/>
                </a:spcBef>
                <a:spcAft>
                  <a:spcPct val="35000"/>
                </a:spcAft>
                <a:buNone/>
              </a:pPr>
              <a:r>
                <a:rPr lang="en-US" sz="2300" kern="1200" dirty="0"/>
                <a:t>Principal (Contractor)</a:t>
              </a:r>
            </a:p>
          </p:txBody>
        </p:sp>
        <p:sp>
          <p:nvSpPr>
            <p:cNvPr id="15" name="Freeform: Shape 14">
              <a:extLst>
                <a:ext uri="{FF2B5EF4-FFF2-40B4-BE49-F238E27FC236}">
                  <a16:creationId xmlns:a16="http://schemas.microsoft.com/office/drawing/2014/main" id="{A00B6DC0-7C21-463C-AC56-AF6FE0AC1796}"/>
                </a:ext>
              </a:extLst>
            </p:cNvPr>
            <p:cNvSpPr/>
            <p:nvPr/>
          </p:nvSpPr>
          <p:spPr>
            <a:xfrm>
              <a:off x="1044320" y="4570531"/>
              <a:ext cx="2104429" cy="1052214"/>
            </a:xfrm>
            <a:custGeom>
              <a:avLst/>
              <a:gdLst>
                <a:gd name="connsiteX0" fmla="*/ 0 w 2104429"/>
                <a:gd name="connsiteY0" fmla="*/ 105221 h 1052214"/>
                <a:gd name="connsiteX1" fmla="*/ 105221 w 2104429"/>
                <a:gd name="connsiteY1" fmla="*/ 0 h 1052214"/>
                <a:gd name="connsiteX2" fmla="*/ 1999208 w 2104429"/>
                <a:gd name="connsiteY2" fmla="*/ 0 h 1052214"/>
                <a:gd name="connsiteX3" fmla="*/ 2104429 w 2104429"/>
                <a:gd name="connsiteY3" fmla="*/ 105221 h 1052214"/>
                <a:gd name="connsiteX4" fmla="*/ 2104429 w 2104429"/>
                <a:gd name="connsiteY4" fmla="*/ 946993 h 1052214"/>
                <a:gd name="connsiteX5" fmla="*/ 1999208 w 2104429"/>
                <a:gd name="connsiteY5" fmla="*/ 1052214 h 1052214"/>
                <a:gd name="connsiteX6" fmla="*/ 105221 w 2104429"/>
                <a:gd name="connsiteY6" fmla="*/ 1052214 h 1052214"/>
                <a:gd name="connsiteX7" fmla="*/ 0 w 2104429"/>
                <a:gd name="connsiteY7" fmla="*/ 946993 h 1052214"/>
                <a:gd name="connsiteX8" fmla="*/ 0 w 2104429"/>
                <a:gd name="connsiteY8" fmla="*/ 105221 h 1052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4429" h="1052214">
                  <a:moveTo>
                    <a:pt x="0" y="105221"/>
                  </a:moveTo>
                  <a:cubicBezTo>
                    <a:pt x="0" y="47109"/>
                    <a:pt x="47109" y="0"/>
                    <a:pt x="105221" y="0"/>
                  </a:cubicBezTo>
                  <a:lnTo>
                    <a:pt x="1999208" y="0"/>
                  </a:lnTo>
                  <a:cubicBezTo>
                    <a:pt x="2057320" y="0"/>
                    <a:pt x="2104429" y="47109"/>
                    <a:pt x="2104429" y="105221"/>
                  </a:cubicBezTo>
                  <a:lnTo>
                    <a:pt x="2104429" y="946993"/>
                  </a:lnTo>
                  <a:cubicBezTo>
                    <a:pt x="2104429" y="1005105"/>
                    <a:pt x="2057320" y="1052214"/>
                    <a:pt x="1999208" y="1052214"/>
                  </a:cubicBezTo>
                  <a:lnTo>
                    <a:pt x="105221" y="1052214"/>
                  </a:lnTo>
                  <a:cubicBezTo>
                    <a:pt x="47109" y="1052214"/>
                    <a:pt x="0" y="1005105"/>
                    <a:pt x="0" y="946993"/>
                  </a:cubicBezTo>
                  <a:lnTo>
                    <a:pt x="0" y="10522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8448" tIns="118448" rIns="118448" bIns="118448" numCol="1" spcCol="1270" anchor="ctr" anchorCtr="0">
              <a:noAutofit/>
            </a:bodyPr>
            <a:lstStyle/>
            <a:p>
              <a:pPr marL="0" lvl="0" indent="0" algn="ctr" defTabSz="1022350">
                <a:lnSpc>
                  <a:spcPct val="90000"/>
                </a:lnSpc>
                <a:spcBef>
                  <a:spcPct val="0"/>
                </a:spcBef>
                <a:spcAft>
                  <a:spcPct val="35000"/>
                </a:spcAft>
                <a:buNone/>
              </a:pPr>
              <a:r>
                <a:rPr lang="en-US" sz="2300" kern="1200" dirty="0"/>
                <a:t>Surety (Bonding Co.,</a:t>
              </a:r>
            </a:p>
            <a:p>
              <a:pPr marL="0" lvl="0" indent="0" algn="ctr" defTabSz="1022350">
                <a:lnSpc>
                  <a:spcPct val="90000"/>
                </a:lnSpc>
                <a:spcBef>
                  <a:spcPct val="0"/>
                </a:spcBef>
                <a:spcAft>
                  <a:spcPct val="35000"/>
                </a:spcAft>
                <a:buNone/>
              </a:pPr>
              <a:r>
                <a:rPr lang="en-US" sz="2300" dirty="0"/>
                <a:t>Obligor</a:t>
              </a:r>
              <a:r>
                <a:rPr lang="en-US" sz="2300" kern="1200" dirty="0"/>
                <a:t>)</a:t>
              </a:r>
            </a:p>
          </p:txBody>
        </p:sp>
      </p:grpSp>
      <p:sp>
        <p:nvSpPr>
          <p:cNvPr id="8" name="TextBox 7">
            <a:extLst>
              <a:ext uri="{FF2B5EF4-FFF2-40B4-BE49-F238E27FC236}">
                <a16:creationId xmlns:a16="http://schemas.microsoft.com/office/drawing/2014/main" id="{11BB7821-88C0-45B7-ABF6-83E25F8D0993}"/>
              </a:ext>
            </a:extLst>
          </p:cNvPr>
          <p:cNvSpPr txBox="1"/>
          <p:nvPr/>
        </p:nvSpPr>
        <p:spPr>
          <a:xfrm>
            <a:off x="6112771" y="2474893"/>
            <a:ext cx="1338146" cy="954107"/>
          </a:xfrm>
          <a:prstGeom prst="rect">
            <a:avLst/>
          </a:prstGeom>
          <a:noFill/>
        </p:spPr>
        <p:txBody>
          <a:bodyPr wrap="square" rtlCol="0">
            <a:spAutoFit/>
          </a:bodyPr>
          <a:lstStyle/>
          <a:p>
            <a:r>
              <a:rPr lang="en-US" sz="1400" dirty="0"/>
              <a:t>Agreement to do their obligation as stipulated.</a:t>
            </a:r>
          </a:p>
        </p:txBody>
      </p:sp>
      <p:sp>
        <p:nvSpPr>
          <p:cNvPr id="9" name="TextBox 8">
            <a:extLst>
              <a:ext uri="{FF2B5EF4-FFF2-40B4-BE49-F238E27FC236}">
                <a16:creationId xmlns:a16="http://schemas.microsoft.com/office/drawing/2014/main" id="{F1A3838C-741F-4F57-A166-36DBE9736374}"/>
              </a:ext>
            </a:extLst>
          </p:cNvPr>
          <p:cNvSpPr txBox="1"/>
          <p:nvPr/>
        </p:nvSpPr>
        <p:spPr>
          <a:xfrm>
            <a:off x="3790436" y="2474893"/>
            <a:ext cx="1703753" cy="738664"/>
          </a:xfrm>
          <a:prstGeom prst="rect">
            <a:avLst/>
          </a:prstGeom>
          <a:noFill/>
        </p:spPr>
        <p:txBody>
          <a:bodyPr wrap="square" rtlCol="0">
            <a:spAutoFit/>
          </a:bodyPr>
          <a:lstStyle/>
          <a:p>
            <a:pPr algn="ctr"/>
            <a:r>
              <a:rPr lang="en-US" sz="1400" dirty="0"/>
              <a:t>Agreement to pay invoices as per contract</a:t>
            </a:r>
          </a:p>
        </p:txBody>
      </p:sp>
      <p:cxnSp>
        <p:nvCxnSpPr>
          <p:cNvPr id="18" name="Straight Arrow Connector 17">
            <a:extLst>
              <a:ext uri="{FF2B5EF4-FFF2-40B4-BE49-F238E27FC236}">
                <a16:creationId xmlns:a16="http://schemas.microsoft.com/office/drawing/2014/main" id="{B6384482-575F-45B0-BC55-2924B457D7DB}"/>
              </a:ext>
            </a:extLst>
          </p:cNvPr>
          <p:cNvCxnSpPr>
            <a:cxnSpLocks/>
          </p:cNvCxnSpPr>
          <p:nvPr/>
        </p:nvCxnSpPr>
        <p:spPr>
          <a:xfrm flipH="1" flipV="1">
            <a:off x="5641601" y="2617464"/>
            <a:ext cx="789639" cy="135414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a:extLst>
              <a:ext uri="{FF2B5EF4-FFF2-40B4-BE49-F238E27FC236}">
                <a16:creationId xmlns:a16="http://schemas.microsoft.com/office/drawing/2014/main" id="{08901B24-234A-438E-B271-4310A86BAFCD}"/>
              </a:ext>
            </a:extLst>
          </p:cNvPr>
          <p:cNvCxnSpPr>
            <a:cxnSpLocks/>
          </p:cNvCxnSpPr>
          <p:nvPr/>
        </p:nvCxnSpPr>
        <p:spPr>
          <a:xfrm>
            <a:off x="5506413" y="2737531"/>
            <a:ext cx="754478" cy="133198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8" name="TextBox 27">
            <a:extLst>
              <a:ext uri="{FF2B5EF4-FFF2-40B4-BE49-F238E27FC236}">
                <a16:creationId xmlns:a16="http://schemas.microsoft.com/office/drawing/2014/main" id="{1BF0FB0A-272E-4682-BA27-CE819314C6BB}"/>
              </a:ext>
            </a:extLst>
          </p:cNvPr>
          <p:cNvSpPr txBox="1"/>
          <p:nvPr/>
        </p:nvSpPr>
        <p:spPr>
          <a:xfrm>
            <a:off x="1544965" y="2443927"/>
            <a:ext cx="1338146" cy="1169551"/>
          </a:xfrm>
          <a:prstGeom prst="rect">
            <a:avLst/>
          </a:prstGeom>
          <a:noFill/>
        </p:spPr>
        <p:txBody>
          <a:bodyPr wrap="square" rtlCol="0">
            <a:spAutoFit/>
          </a:bodyPr>
          <a:lstStyle/>
          <a:p>
            <a:r>
              <a:rPr lang="en-US" sz="1400" dirty="0"/>
              <a:t>Agreement to take on principal’s obligation if they default.</a:t>
            </a:r>
          </a:p>
        </p:txBody>
      </p:sp>
      <p:cxnSp>
        <p:nvCxnSpPr>
          <p:cNvPr id="30" name="Straight Arrow Connector 29">
            <a:extLst>
              <a:ext uri="{FF2B5EF4-FFF2-40B4-BE49-F238E27FC236}">
                <a16:creationId xmlns:a16="http://schemas.microsoft.com/office/drawing/2014/main" id="{59B1A642-8376-4293-BC71-E2C9951589BB}"/>
              </a:ext>
            </a:extLst>
          </p:cNvPr>
          <p:cNvCxnSpPr>
            <a:cxnSpLocks/>
          </p:cNvCxnSpPr>
          <p:nvPr/>
        </p:nvCxnSpPr>
        <p:spPr>
          <a:xfrm flipH="1">
            <a:off x="2844872" y="2617464"/>
            <a:ext cx="827272" cy="14520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1" name="Straight Arrow Connector 30">
            <a:extLst>
              <a:ext uri="{FF2B5EF4-FFF2-40B4-BE49-F238E27FC236}">
                <a16:creationId xmlns:a16="http://schemas.microsoft.com/office/drawing/2014/main" id="{60BAA6A4-9AC0-45B5-8578-E6788CECC459}"/>
              </a:ext>
            </a:extLst>
          </p:cNvPr>
          <p:cNvCxnSpPr>
            <a:cxnSpLocks/>
          </p:cNvCxnSpPr>
          <p:nvPr/>
        </p:nvCxnSpPr>
        <p:spPr>
          <a:xfrm flipV="1">
            <a:off x="2662653" y="2532406"/>
            <a:ext cx="835708" cy="146150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4" name="Straight Arrow Connector 43">
            <a:extLst>
              <a:ext uri="{FF2B5EF4-FFF2-40B4-BE49-F238E27FC236}">
                <a16:creationId xmlns:a16="http://schemas.microsoft.com/office/drawing/2014/main" id="{D80FB481-1BCE-4F5E-9321-E321AA6C3099}"/>
              </a:ext>
            </a:extLst>
          </p:cNvPr>
          <p:cNvCxnSpPr>
            <a:cxnSpLocks/>
          </p:cNvCxnSpPr>
          <p:nvPr/>
        </p:nvCxnSpPr>
        <p:spPr>
          <a:xfrm flipH="1" flipV="1">
            <a:off x="3363123" y="4937948"/>
            <a:ext cx="2430966" cy="2025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7" name="Straight Arrow Connector 46">
            <a:extLst>
              <a:ext uri="{FF2B5EF4-FFF2-40B4-BE49-F238E27FC236}">
                <a16:creationId xmlns:a16="http://schemas.microsoft.com/office/drawing/2014/main" id="{513A8B55-1538-47EE-9641-1AB3EE3988C4}"/>
              </a:ext>
            </a:extLst>
          </p:cNvPr>
          <p:cNvCxnSpPr>
            <a:cxnSpLocks/>
          </p:cNvCxnSpPr>
          <p:nvPr/>
        </p:nvCxnSpPr>
        <p:spPr>
          <a:xfrm>
            <a:off x="3363123" y="5204257"/>
            <a:ext cx="2457814"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5" name="TextBox 54">
            <a:extLst>
              <a:ext uri="{FF2B5EF4-FFF2-40B4-BE49-F238E27FC236}">
                <a16:creationId xmlns:a16="http://schemas.microsoft.com/office/drawing/2014/main" id="{67F831CB-F72F-42E0-BA1B-D317039134DC}"/>
              </a:ext>
            </a:extLst>
          </p:cNvPr>
          <p:cNvSpPr txBox="1"/>
          <p:nvPr/>
        </p:nvSpPr>
        <p:spPr>
          <a:xfrm>
            <a:off x="3522804" y="5300850"/>
            <a:ext cx="1983609" cy="954107"/>
          </a:xfrm>
          <a:prstGeom prst="rect">
            <a:avLst/>
          </a:prstGeom>
          <a:noFill/>
        </p:spPr>
        <p:txBody>
          <a:bodyPr wrap="square" rtlCol="0">
            <a:spAutoFit/>
          </a:bodyPr>
          <a:lstStyle/>
          <a:p>
            <a:pPr algn="ctr"/>
            <a:r>
              <a:rPr lang="en-US" sz="1400" dirty="0"/>
              <a:t>Agreement to take over principal’s obligation if they default.</a:t>
            </a:r>
          </a:p>
        </p:txBody>
      </p:sp>
      <p:sp>
        <p:nvSpPr>
          <p:cNvPr id="56" name="TextBox 55">
            <a:extLst>
              <a:ext uri="{FF2B5EF4-FFF2-40B4-BE49-F238E27FC236}">
                <a16:creationId xmlns:a16="http://schemas.microsoft.com/office/drawing/2014/main" id="{A458A16B-F5F3-4670-84B0-269B20AF9A3C}"/>
              </a:ext>
            </a:extLst>
          </p:cNvPr>
          <p:cNvSpPr txBox="1"/>
          <p:nvPr/>
        </p:nvSpPr>
        <p:spPr>
          <a:xfrm>
            <a:off x="3637588" y="3993868"/>
            <a:ext cx="1983609" cy="954107"/>
          </a:xfrm>
          <a:prstGeom prst="rect">
            <a:avLst/>
          </a:prstGeom>
          <a:noFill/>
        </p:spPr>
        <p:txBody>
          <a:bodyPr wrap="square" rtlCol="0">
            <a:spAutoFit/>
          </a:bodyPr>
          <a:lstStyle/>
          <a:p>
            <a:pPr algn="ctr"/>
            <a:r>
              <a:rPr lang="en-US" sz="1400" dirty="0"/>
              <a:t>Agreement to indemnify the Surety from any costs from the contract </a:t>
            </a:r>
          </a:p>
        </p:txBody>
      </p:sp>
    </p:spTree>
    <p:extLst>
      <p:ext uri="{BB962C8B-B14F-4D97-AF65-F5344CB8AC3E}">
        <p14:creationId xmlns:p14="http://schemas.microsoft.com/office/powerpoint/2010/main" val="3572233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1582B-108B-49BC-A0A5-5FA4841BD188}"/>
              </a:ext>
            </a:extLst>
          </p:cNvPr>
          <p:cNvSpPr>
            <a:spLocks noGrp="1"/>
          </p:cNvSpPr>
          <p:nvPr>
            <p:ph type="title"/>
          </p:nvPr>
        </p:nvSpPr>
        <p:spPr/>
        <p:txBody>
          <a:bodyPr/>
          <a:lstStyle/>
          <a:p>
            <a:r>
              <a:rPr lang="en-US" dirty="0"/>
              <a:t>Sureties – Common Types</a:t>
            </a:r>
          </a:p>
        </p:txBody>
      </p:sp>
      <p:sp>
        <p:nvSpPr>
          <p:cNvPr id="3" name="Content Placeholder 2">
            <a:extLst>
              <a:ext uri="{FF2B5EF4-FFF2-40B4-BE49-F238E27FC236}">
                <a16:creationId xmlns:a16="http://schemas.microsoft.com/office/drawing/2014/main" id="{C7C291DD-E373-423B-B9C5-542A45C86591}"/>
              </a:ext>
            </a:extLst>
          </p:cNvPr>
          <p:cNvSpPr>
            <a:spLocks noGrp="1"/>
          </p:cNvSpPr>
          <p:nvPr>
            <p:ph idx="1"/>
          </p:nvPr>
        </p:nvSpPr>
        <p:spPr>
          <a:xfrm>
            <a:off x="628650" y="1253331"/>
            <a:ext cx="7886700" cy="4351338"/>
          </a:xfrm>
        </p:spPr>
        <p:txBody>
          <a:bodyPr/>
          <a:lstStyle/>
          <a:p>
            <a:r>
              <a:rPr lang="en-US" sz="2800" b="1" dirty="0"/>
              <a:t>Bid Bonds: </a:t>
            </a:r>
            <a:r>
              <a:rPr lang="en-US" sz="2800" dirty="0"/>
              <a:t>Bonds that are meant to guarantee a bid made by a contractor to a hiring individual. It is usually triggered if the bidder fails to enter into contract as required in the bid documents. </a:t>
            </a:r>
            <a:endParaRPr lang="en-US" sz="2800" b="1" dirty="0"/>
          </a:p>
          <a:p>
            <a:r>
              <a:rPr lang="en-US" sz="2800" b="1" dirty="0"/>
              <a:t>Performance Bonds: </a:t>
            </a:r>
            <a:r>
              <a:rPr lang="en-US" sz="2800" dirty="0"/>
              <a:t>Bonds that are meant to guarantee performance as required in an underlying contract.  It is usually triggered if there is some default on the contract itself, for example: insolvency of the contractor or unreasonable delay or refusal to do the work. </a:t>
            </a:r>
          </a:p>
          <a:p>
            <a:endParaRPr lang="en-US" sz="2800" dirty="0"/>
          </a:p>
          <a:p>
            <a:endParaRPr lang="en-US" sz="2800" dirty="0"/>
          </a:p>
          <a:p>
            <a:endParaRPr lang="en-US" sz="2800" dirty="0"/>
          </a:p>
        </p:txBody>
      </p:sp>
      <p:sp>
        <p:nvSpPr>
          <p:cNvPr id="4" name="Footer Placeholder 3">
            <a:extLst>
              <a:ext uri="{FF2B5EF4-FFF2-40B4-BE49-F238E27FC236}">
                <a16:creationId xmlns:a16="http://schemas.microsoft.com/office/drawing/2014/main" id="{4E74C5DD-EC76-4601-B69D-B3B8747D9CD5}"/>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4FACDA43-21F6-4F77-8707-54B7A1F487B4}"/>
              </a:ext>
            </a:extLst>
          </p:cNvPr>
          <p:cNvSpPr>
            <a:spLocks noGrp="1"/>
          </p:cNvSpPr>
          <p:nvPr>
            <p:ph type="sldNum" sz="quarter" idx="4"/>
          </p:nvPr>
        </p:nvSpPr>
        <p:spPr/>
        <p:txBody>
          <a:bodyPr/>
          <a:lstStyle/>
          <a:p>
            <a:fld id="{870308A7-DC8B-48A7-86C6-D70C82DE8ED6}" type="slidenum">
              <a:rPr lang="en-US" smtClean="0"/>
              <a:pPr/>
              <a:t>23</a:t>
            </a:fld>
            <a:endParaRPr lang="en-US" dirty="0"/>
          </a:p>
        </p:txBody>
      </p:sp>
    </p:spTree>
    <p:extLst>
      <p:ext uri="{BB962C8B-B14F-4D97-AF65-F5344CB8AC3E}">
        <p14:creationId xmlns:p14="http://schemas.microsoft.com/office/powerpoint/2010/main" val="1229053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1582B-108B-49BC-A0A5-5FA4841BD188}"/>
              </a:ext>
            </a:extLst>
          </p:cNvPr>
          <p:cNvSpPr>
            <a:spLocks noGrp="1"/>
          </p:cNvSpPr>
          <p:nvPr>
            <p:ph type="title"/>
          </p:nvPr>
        </p:nvSpPr>
        <p:spPr/>
        <p:txBody>
          <a:bodyPr/>
          <a:lstStyle/>
          <a:p>
            <a:r>
              <a:rPr lang="en-US" dirty="0"/>
              <a:t>Sureties – Common Types</a:t>
            </a:r>
          </a:p>
        </p:txBody>
      </p:sp>
      <p:sp>
        <p:nvSpPr>
          <p:cNvPr id="3" name="Content Placeholder 2">
            <a:extLst>
              <a:ext uri="{FF2B5EF4-FFF2-40B4-BE49-F238E27FC236}">
                <a16:creationId xmlns:a16="http://schemas.microsoft.com/office/drawing/2014/main" id="{C7C291DD-E373-423B-B9C5-542A45C86591}"/>
              </a:ext>
            </a:extLst>
          </p:cNvPr>
          <p:cNvSpPr>
            <a:spLocks noGrp="1"/>
          </p:cNvSpPr>
          <p:nvPr>
            <p:ph idx="1"/>
          </p:nvPr>
        </p:nvSpPr>
        <p:spPr>
          <a:xfrm>
            <a:off x="628650" y="1253331"/>
            <a:ext cx="7886700" cy="4351338"/>
          </a:xfrm>
        </p:spPr>
        <p:txBody>
          <a:bodyPr/>
          <a:lstStyle/>
          <a:p>
            <a:r>
              <a:rPr lang="en-US" sz="2800" b="1" dirty="0"/>
              <a:t>Payment Bonds: </a:t>
            </a:r>
            <a:r>
              <a:rPr lang="en-US" sz="2800" dirty="0"/>
              <a:t>Also known as “</a:t>
            </a:r>
            <a:r>
              <a:rPr lang="en-US" sz="2800" dirty="0" err="1"/>
              <a:t>Labour</a:t>
            </a:r>
            <a:r>
              <a:rPr lang="en-US" sz="2800" dirty="0"/>
              <a:t> and Material Bonds” or “L&amp;M Bonds”. These are meant to guarantee payment and are triggered if subcontractors and suppliers to a project are not paid as per the contract terms and conditions.  </a:t>
            </a:r>
          </a:p>
          <a:p>
            <a:r>
              <a:rPr lang="en-US" sz="2800" b="1" dirty="0"/>
              <a:t>Bid Bonds </a:t>
            </a:r>
            <a:r>
              <a:rPr lang="en-US" sz="2800" dirty="0"/>
              <a:t>are sometimes referred to as a form of </a:t>
            </a:r>
            <a:r>
              <a:rPr lang="en-US" sz="2800" b="1" dirty="0"/>
              <a:t>Bid Security</a:t>
            </a:r>
            <a:r>
              <a:rPr lang="en-US" sz="2800" dirty="0"/>
              <a:t> while the </a:t>
            </a:r>
            <a:r>
              <a:rPr lang="en-US" sz="2800" b="1" dirty="0"/>
              <a:t>Performance and Payment</a:t>
            </a:r>
            <a:r>
              <a:rPr lang="en-US" sz="2800" dirty="0"/>
              <a:t> </a:t>
            </a:r>
            <a:r>
              <a:rPr lang="en-US" sz="2800" b="1" dirty="0"/>
              <a:t>Bonds</a:t>
            </a:r>
            <a:r>
              <a:rPr lang="en-US" sz="2800" dirty="0"/>
              <a:t> are sometimes referred to as a form of </a:t>
            </a:r>
            <a:r>
              <a:rPr lang="en-US" sz="2800" b="1" dirty="0"/>
              <a:t>Final Security. </a:t>
            </a:r>
          </a:p>
          <a:p>
            <a:endParaRPr lang="en-US" sz="2800" dirty="0"/>
          </a:p>
        </p:txBody>
      </p:sp>
      <p:sp>
        <p:nvSpPr>
          <p:cNvPr id="4" name="Footer Placeholder 3">
            <a:extLst>
              <a:ext uri="{FF2B5EF4-FFF2-40B4-BE49-F238E27FC236}">
                <a16:creationId xmlns:a16="http://schemas.microsoft.com/office/drawing/2014/main" id="{4E74C5DD-EC76-4601-B69D-B3B8747D9CD5}"/>
              </a:ext>
            </a:extLst>
          </p:cNvPr>
          <p:cNvSpPr>
            <a:spLocks noGrp="1"/>
          </p:cNvSpPr>
          <p:nvPr>
            <p:ph type="ftr" sz="quarter" idx="3"/>
          </p:nvPr>
        </p:nvSpPr>
        <p:spPr/>
        <p:txBody>
          <a:bodyPr/>
          <a:lstStyle/>
          <a:p>
            <a:r>
              <a:rPr lang="en-US" dirty="0"/>
              <a:t>Toronto and Region Conservation Authority</a:t>
            </a:r>
          </a:p>
        </p:txBody>
      </p:sp>
      <p:sp>
        <p:nvSpPr>
          <p:cNvPr id="5" name="Slide Number Placeholder 4">
            <a:extLst>
              <a:ext uri="{FF2B5EF4-FFF2-40B4-BE49-F238E27FC236}">
                <a16:creationId xmlns:a16="http://schemas.microsoft.com/office/drawing/2014/main" id="{4FACDA43-21F6-4F77-8707-54B7A1F487B4}"/>
              </a:ext>
            </a:extLst>
          </p:cNvPr>
          <p:cNvSpPr>
            <a:spLocks noGrp="1"/>
          </p:cNvSpPr>
          <p:nvPr>
            <p:ph type="sldNum" sz="quarter" idx="4"/>
          </p:nvPr>
        </p:nvSpPr>
        <p:spPr/>
        <p:txBody>
          <a:bodyPr/>
          <a:lstStyle/>
          <a:p>
            <a:fld id="{870308A7-DC8B-48A7-86C6-D70C82DE8ED6}" type="slidenum">
              <a:rPr lang="en-US" smtClean="0"/>
              <a:pPr/>
              <a:t>24</a:t>
            </a:fld>
            <a:endParaRPr lang="en-US" dirty="0"/>
          </a:p>
        </p:txBody>
      </p:sp>
    </p:spTree>
    <p:extLst>
      <p:ext uri="{BB962C8B-B14F-4D97-AF65-F5344CB8AC3E}">
        <p14:creationId xmlns:p14="http://schemas.microsoft.com/office/powerpoint/2010/main" val="4338059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1582B-108B-49BC-A0A5-5FA4841BD188}"/>
              </a:ext>
            </a:extLst>
          </p:cNvPr>
          <p:cNvSpPr>
            <a:spLocks noGrp="1"/>
          </p:cNvSpPr>
          <p:nvPr>
            <p:ph type="title"/>
          </p:nvPr>
        </p:nvSpPr>
        <p:spPr/>
        <p:txBody>
          <a:bodyPr/>
          <a:lstStyle/>
          <a:p>
            <a:r>
              <a:rPr lang="en-US" dirty="0"/>
              <a:t>Sureties – Common Types</a:t>
            </a:r>
          </a:p>
        </p:txBody>
      </p:sp>
      <p:sp>
        <p:nvSpPr>
          <p:cNvPr id="3" name="Content Placeholder 2">
            <a:extLst>
              <a:ext uri="{FF2B5EF4-FFF2-40B4-BE49-F238E27FC236}">
                <a16:creationId xmlns:a16="http://schemas.microsoft.com/office/drawing/2014/main" id="{C7C291DD-E373-423B-B9C5-542A45C86591}"/>
              </a:ext>
            </a:extLst>
          </p:cNvPr>
          <p:cNvSpPr>
            <a:spLocks noGrp="1"/>
          </p:cNvSpPr>
          <p:nvPr>
            <p:ph idx="1"/>
          </p:nvPr>
        </p:nvSpPr>
        <p:spPr>
          <a:xfrm>
            <a:off x="628650" y="1253331"/>
            <a:ext cx="7886700" cy="4351338"/>
          </a:xfrm>
        </p:spPr>
        <p:txBody>
          <a:bodyPr/>
          <a:lstStyle/>
          <a:p>
            <a:r>
              <a:rPr lang="en-US" sz="2800" b="1" dirty="0"/>
              <a:t>Bid Bonds: </a:t>
            </a:r>
            <a:r>
              <a:rPr lang="en-US" sz="2800" dirty="0"/>
              <a:t>Bonds that are meant to guarantee a bid made by a contractor to a hiring individual. It is usually triggered if the bidder fails to enter into contract as required in the bid documents. </a:t>
            </a:r>
            <a:endParaRPr lang="en-US" sz="2800" b="1" dirty="0"/>
          </a:p>
          <a:p>
            <a:r>
              <a:rPr lang="en-US" sz="2800" b="1" dirty="0"/>
              <a:t>Performance Bonds: </a:t>
            </a:r>
            <a:r>
              <a:rPr lang="en-US" sz="2800" dirty="0"/>
              <a:t>Bonds that are meant to guarantee performance as required in an underlying contract.  It is usually triggered if there is some default on the contract itself, for example: insolvency of the contractor or unreasonable delay or refusal to do the work. </a:t>
            </a:r>
          </a:p>
          <a:p>
            <a:endParaRPr lang="en-US" sz="2800" dirty="0"/>
          </a:p>
          <a:p>
            <a:endParaRPr lang="en-US" sz="2800" dirty="0"/>
          </a:p>
          <a:p>
            <a:endParaRPr lang="en-US" sz="2800" dirty="0"/>
          </a:p>
        </p:txBody>
      </p:sp>
      <p:sp>
        <p:nvSpPr>
          <p:cNvPr id="4" name="Footer Placeholder 3">
            <a:extLst>
              <a:ext uri="{FF2B5EF4-FFF2-40B4-BE49-F238E27FC236}">
                <a16:creationId xmlns:a16="http://schemas.microsoft.com/office/drawing/2014/main" id="{4E74C5DD-EC76-4601-B69D-B3B8747D9CD5}"/>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4FACDA43-21F6-4F77-8707-54B7A1F487B4}"/>
              </a:ext>
            </a:extLst>
          </p:cNvPr>
          <p:cNvSpPr>
            <a:spLocks noGrp="1"/>
          </p:cNvSpPr>
          <p:nvPr>
            <p:ph type="sldNum" sz="quarter" idx="4"/>
          </p:nvPr>
        </p:nvSpPr>
        <p:spPr/>
        <p:txBody>
          <a:bodyPr/>
          <a:lstStyle/>
          <a:p>
            <a:fld id="{870308A7-DC8B-48A7-86C6-D70C82DE8ED6}" type="slidenum">
              <a:rPr lang="en-US" smtClean="0"/>
              <a:pPr/>
              <a:t>25</a:t>
            </a:fld>
            <a:endParaRPr lang="en-US" dirty="0"/>
          </a:p>
        </p:txBody>
      </p:sp>
    </p:spTree>
    <p:extLst>
      <p:ext uri="{BB962C8B-B14F-4D97-AF65-F5344CB8AC3E}">
        <p14:creationId xmlns:p14="http://schemas.microsoft.com/office/powerpoint/2010/main" val="3199469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F2412-3B01-4FA4-A07C-E54FFB3113E1}"/>
              </a:ext>
            </a:extLst>
          </p:cNvPr>
          <p:cNvSpPr>
            <a:spLocks noGrp="1"/>
          </p:cNvSpPr>
          <p:nvPr>
            <p:ph type="title"/>
          </p:nvPr>
        </p:nvSpPr>
        <p:spPr/>
        <p:txBody>
          <a:bodyPr/>
          <a:lstStyle/>
          <a:p>
            <a:r>
              <a:rPr lang="en-US" dirty="0"/>
              <a:t>Sureties - continued</a:t>
            </a:r>
          </a:p>
        </p:txBody>
      </p:sp>
      <p:sp>
        <p:nvSpPr>
          <p:cNvPr id="3" name="Content Placeholder 2">
            <a:extLst>
              <a:ext uri="{FF2B5EF4-FFF2-40B4-BE49-F238E27FC236}">
                <a16:creationId xmlns:a16="http://schemas.microsoft.com/office/drawing/2014/main" id="{EE4CF382-2A10-4ADA-AA18-75924173A562}"/>
              </a:ext>
            </a:extLst>
          </p:cNvPr>
          <p:cNvSpPr>
            <a:spLocks noGrp="1"/>
          </p:cNvSpPr>
          <p:nvPr>
            <p:ph idx="1"/>
          </p:nvPr>
        </p:nvSpPr>
        <p:spPr/>
        <p:txBody>
          <a:bodyPr/>
          <a:lstStyle/>
          <a:p>
            <a:r>
              <a:rPr lang="en-US" dirty="0"/>
              <a:t>Under section 85.1(1) of the </a:t>
            </a:r>
            <a:r>
              <a:rPr lang="en-US" i="1" dirty="0"/>
              <a:t>Construction Act, “</a:t>
            </a:r>
            <a:r>
              <a:rPr lang="en-US" dirty="0"/>
              <a:t>public contract” means a contract between an owner and a contractor respecting an improvement, if the owner is the Crown, a municipality or a broader public sector organization.</a:t>
            </a:r>
          </a:p>
          <a:p>
            <a:r>
              <a:rPr lang="en-US" dirty="0"/>
              <a:t>New provisions in the </a:t>
            </a:r>
            <a:r>
              <a:rPr lang="en-US" i="1" dirty="0"/>
              <a:t>Construction Act </a:t>
            </a:r>
            <a:r>
              <a:rPr lang="en-US" dirty="0"/>
              <a:t>as of July 1, 2018 </a:t>
            </a:r>
            <a:r>
              <a:rPr lang="en-US" i="1" dirty="0"/>
              <a:t> </a:t>
            </a:r>
            <a:r>
              <a:rPr lang="en-US" dirty="0"/>
              <a:t>require a performance and a </a:t>
            </a:r>
            <a:r>
              <a:rPr lang="en-US" dirty="0" err="1"/>
              <a:t>labour</a:t>
            </a:r>
            <a:r>
              <a:rPr lang="en-US" dirty="0"/>
              <a:t> and materials surety bond for public contracts over $500,000</a:t>
            </a:r>
          </a:p>
          <a:p>
            <a:endParaRPr lang="en-US" dirty="0"/>
          </a:p>
        </p:txBody>
      </p:sp>
      <p:sp>
        <p:nvSpPr>
          <p:cNvPr id="4" name="Footer Placeholder 3">
            <a:extLst>
              <a:ext uri="{FF2B5EF4-FFF2-40B4-BE49-F238E27FC236}">
                <a16:creationId xmlns:a16="http://schemas.microsoft.com/office/drawing/2014/main" id="{CEF264BB-9329-45D5-85A4-3D462A64F840}"/>
              </a:ext>
            </a:extLst>
          </p:cNvPr>
          <p:cNvSpPr>
            <a:spLocks noGrp="1"/>
          </p:cNvSpPr>
          <p:nvPr>
            <p:ph type="ftr" sz="quarter" idx="3"/>
          </p:nvPr>
        </p:nvSpPr>
        <p:spPr/>
        <p:txBody>
          <a:bodyPr/>
          <a:lstStyle/>
          <a:p>
            <a:r>
              <a:rPr lang="en-US" dirty="0"/>
              <a:t>Toronto and Region Conservation Authority</a:t>
            </a:r>
          </a:p>
        </p:txBody>
      </p:sp>
      <p:sp>
        <p:nvSpPr>
          <p:cNvPr id="5" name="Slide Number Placeholder 4">
            <a:extLst>
              <a:ext uri="{FF2B5EF4-FFF2-40B4-BE49-F238E27FC236}">
                <a16:creationId xmlns:a16="http://schemas.microsoft.com/office/drawing/2014/main" id="{A65D3CB5-1CBC-4929-9F32-1FA5D023AB0A}"/>
              </a:ext>
            </a:extLst>
          </p:cNvPr>
          <p:cNvSpPr>
            <a:spLocks noGrp="1"/>
          </p:cNvSpPr>
          <p:nvPr>
            <p:ph type="sldNum" sz="quarter" idx="4"/>
          </p:nvPr>
        </p:nvSpPr>
        <p:spPr/>
        <p:txBody>
          <a:bodyPr/>
          <a:lstStyle/>
          <a:p>
            <a:fld id="{870308A7-DC8B-48A7-86C6-D70C82DE8ED6}" type="slidenum">
              <a:rPr lang="en-US" smtClean="0"/>
              <a:pPr/>
              <a:t>26</a:t>
            </a:fld>
            <a:endParaRPr lang="en-US" dirty="0"/>
          </a:p>
        </p:txBody>
      </p:sp>
    </p:spTree>
    <p:extLst>
      <p:ext uri="{BB962C8B-B14F-4D97-AF65-F5344CB8AC3E}">
        <p14:creationId xmlns:p14="http://schemas.microsoft.com/office/powerpoint/2010/main" val="2341749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6792E-38A7-41BB-8AD3-38159151EA66}"/>
              </a:ext>
            </a:extLst>
          </p:cNvPr>
          <p:cNvSpPr>
            <a:spLocks noGrp="1"/>
          </p:cNvSpPr>
          <p:nvPr>
            <p:ph type="title"/>
          </p:nvPr>
        </p:nvSpPr>
        <p:spPr/>
        <p:txBody>
          <a:bodyPr/>
          <a:lstStyle/>
          <a:p>
            <a:r>
              <a:rPr lang="en-US" dirty="0"/>
              <a:t>Glossary</a:t>
            </a:r>
          </a:p>
        </p:txBody>
      </p:sp>
      <p:sp>
        <p:nvSpPr>
          <p:cNvPr id="3" name="Content Placeholder 2">
            <a:extLst>
              <a:ext uri="{FF2B5EF4-FFF2-40B4-BE49-F238E27FC236}">
                <a16:creationId xmlns:a16="http://schemas.microsoft.com/office/drawing/2014/main" id="{EC4C3052-3DDE-4E52-993C-A9DA5014A895}"/>
              </a:ext>
            </a:extLst>
          </p:cNvPr>
          <p:cNvSpPr>
            <a:spLocks noGrp="1"/>
          </p:cNvSpPr>
          <p:nvPr>
            <p:ph idx="1"/>
          </p:nvPr>
        </p:nvSpPr>
        <p:spPr>
          <a:xfrm>
            <a:off x="605518" y="1541530"/>
            <a:ext cx="7886700" cy="4351338"/>
          </a:xfrm>
        </p:spPr>
        <p:txBody>
          <a:bodyPr/>
          <a:lstStyle/>
          <a:p>
            <a:r>
              <a:rPr lang="en-US" b="1" dirty="0"/>
              <a:t>Additional insured:</a:t>
            </a:r>
            <a:r>
              <a:rPr lang="en-US" dirty="0"/>
              <a:t> A person or organization, not normally included as an insured party on a policy that is added through an endorsement. The Additional Insured is granted certain rights to make claim against the insurance policy, but usually only due to liabilities arising out of the operations of the primary policy holder.</a:t>
            </a:r>
          </a:p>
          <a:p>
            <a:r>
              <a:rPr lang="en-US" b="1" dirty="0"/>
              <a:t>Automobile Insurance: </a:t>
            </a:r>
            <a:r>
              <a:rPr lang="en-US" dirty="0"/>
              <a:t>Coverage that insures against damage and liability stemming from the use of automobiles.</a:t>
            </a:r>
          </a:p>
          <a:p>
            <a:r>
              <a:rPr lang="en-US" b="1" dirty="0"/>
              <a:t>Bodily Injury</a:t>
            </a:r>
            <a:r>
              <a:rPr lang="en-US" dirty="0"/>
              <a:t>: Bodily injury, sickness or disease sustained by a person including death resulting from any of these</a:t>
            </a:r>
          </a:p>
          <a:p>
            <a:endParaRPr lang="en-US" dirty="0"/>
          </a:p>
        </p:txBody>
      </p:sp>
      <p:sp>
        <p:nvSpPr>
          <p:cNvPr id="4" name="Footer Placeholder 3">
            <a:extLst>
              <a:ext uri="{FF2B5EF4-FFF2-40B4-BE49-F238E27FC236}">
                <a16:creationId xmlns:a16="http://schemas.microsoft.com/office/drawing/2014/main" id="{A9DB7E8D-7D58-4DD8-90A6-43F6D9A80100}"/>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FC7A01BE-F93A-4868-9DF6-0D784541831C}"/>
              </a:ext>
            </a:extLst>
          </p:cNvPr>
          <p:cNvSpPr>
            <a:spLocks noGrp="1"/>
          </p:cNvSpPr>
          <p:nvPr>
            <p:ph type="sldNum" sz="quarter" idx="4"/>
          </p:nvPr>
        </p:nvSpPr>
        <p:spPr/>
        <p:txBody>
          <a:bodyPr/>
          <a:lstStyle/>
          <a:p>
            <a:fld id="{870308A7-DC8B-48A7-86C6-D70C82DE8ED6}" type="slidenum">
              <a:rPr lang="en-US" smtClean="0"/>
              <a:pPr/>
              <a:t>27</a:t>
            </a:fld>
            <a:endParaRPr lang="en-US" dirty="0"/>
          </a:p>
        </p:txBody>
      </p:sp>
      <p:sp>
        <p:nvSpPr>
          <p:cNvPr id="6" name="TextBox 5">
            <a:extLst>
              <a:ext uri="{FF2B5EF4-FFF2-40B4-BE49-F238E27FC236}">
                <a16:creationId xmlns:a16="http://schemas.microsoft.com/office/drawing/2014/main" id="{C9260AD2-B258-40DA-8444-986B693CBB54}"/>
              </a:ext>
            </a:extLst>
          </p:cNvPr>
          <p:cNvSpPr txBox="1"/>
          <p:nvPr/>
        </p:nvSpPr>
        <p:spPr>
          <a:xfrm>
            <a:off x="8148214" y="175732"/>
            <a:ext cx="699230" cy="338554"/>
          </a:xfrm>
          <a:prstGeom prst="rect">
            <a:avLst/>
          </a:prstGeom>
          <a:noFill/>
        </p:spPr>
        <p:txBody>
          <a:bodyPr wrap="none" rtlCol="0">
            <a:spAutoFit/>
          </a:bodyPr>
          <a:lstStyle/>
          <a:p>
            <a:r>
              <a:rPr lang="en-US" sz="1600" i="1" dirty="0"/>
              <a:t>1 of 6</a:t>
            </a:r>
          </a:p>
        </p:txBody>
      </p:sp>
    </p:spTree>
    <p:extLst>
      <p:ext uri="{BB962C8B-B14F-4D97-AF65-F5344CB8AC3E}">
        <p14:creationId xmlns:p14="http://schemas.microsoft.com/office/powerpoint/2010/main" val="3964258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54CE3-1F30-4047-B2C9-264F50D4FEE3}"/>
              </a:ext>
            </a:extLst>
          </p:cNvPr>
          <p:cNvSpPr>
            <a:spLocks noGrp="1"/>
          </p:cNvSpPr>
          <p:nvPr>
            <p:ph idx="1"/>
          </p:nvPr>
        </p:nvSpPr>
        <p:spPr>
          <a:xfrm>
            <a:off x="605518" y="1419583"/>
            <a:ext cx="7886700" cy="5042120"/>
          </a:xfrm>
        </p:spPr>
        <p:txBody>
          <a:bodyPr/>
          <a:lstStyle/>
          <a:p>
            <a:r>
              <a:rPr lang="en-US" b="1" dirty="0"/>
              <a:t>Certificate Holder: </a:t>
            </a:r>
            <a:r>
              <a:rPr lang="en-US" dirty="0"/>
              <a:t>The entity that is provided a certificate of insurance as evidence of the insurance maintained by another entity. In standard certificate forms, the certificate holder is usually listed in the space provided for that purpose. </a:t>
            </a:r>
            <a:endParaRPr lang="en-US" b="1" dirty="0"/>
          </a:p>
          <a:p>
            <a:r>
              <a:rPr lang="en-US" b="1" dirty="0"/>
              <a:t>Certificate of Insurance: </a:t>
            </a:r>
            <a:r>
              <a:rPr lang="en-US" dirty="0"/>
              <a:t>A document providing evidence that certain general types of insurance coverages and limits have been purchased by the party required to furnish the certificate.</a:t>
            </a:r>
          </a:p>
          <a:p>
            <a:r>
              <a:rPr lang="en-US" b="1" dirty="0"/>
              <a:t>Commercial General Liability (CGL) Policy: </a:t>
            </a:r>
            <a:r>
              <a:rPr lang="en-US" dirty="0"/>
              <a:t>A standard insurance policy issued to entities to protect them against liability for bodily injury, property damage, personal injury, medical expenses and tenants liability stemming from their operations.</a:t>
            </a:r>
          </a:p>
          <a:p>
            <a:endParaRPr lang="en-US" dirty="0"/>
          </a:p>
          <a:p>
            <a:endParaRPr lang="en-US" dirty="0"/>
          </a:p>
        </p:txBody>
      </p:sp>
      <p:sp>
        <p:nvSpPr>
          <p:cNvPr id="4" name="Footer Placeholder 3">
            <a:extLst>
              <a:ext uri="{FF2B5EF4-FFF2-40B4-BE49-F238E27FC236}">
                <a16:creationId xmlns:a16="http://schemas.microsoft.com/office/drawing/2014/main" id="{80B0B002-9614-4442-A282-06E184B9BD61}"/>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AD1E99C1-7098-484B-9464-DCBCF163AAC4}"/>
              </a:ext>
            </a:extLst>
          </p:cNvPr>
          <p:cNvSpPr>
            <a:spLocks noGrp="1"/>
          </p:cNvSpPr>
          <p:nvPr>
            <p:ph type="sldNum" sz="quarter" idx="4"/>
          </p:nvPr>
        </p:nvSpPr>
        <p:spPr/>
        <p:txBody>
          <a:bodyPr/>
          <a:lstStyle/>
          <a:p>
            <a:fld id="{870308A7-DC8B-48A7-86C6-D70C82DE8ED6}" type="slidenum">
              <a:rPr lang="en-US" smtClean="0"/>
              <a:pPr/>
              <a:t>28</a:t>
            </a:fld>
            <a:endParaRPr lang="en-US" dirty="0"/>
          </a:p>
        </p:txBody>
      </p:sp>
      <p:sp>
        <p:nvSpPr>
          <p:cNvPr id="6" name="Title 1">
            <a:extLst>
              <a:ext uri="{FF2B5EF4-FFF2-40B4-BE49-F238E27FC236}">
                <a16:creationId xmlns:a16="http://schemas.microsoft.com/office/drawing/2014/main" id="{E596D12E-DC0E-4B8F-A2B8-BDBF5980A280}"/>
              </a:ext>
            </a:extLst>
          </p:cNvPr>
          <p:cNvSpPr txBox="1">
            <a:spLocks/>
          </p:cNvSpPr>
          <p:nvPr/>
        </p:nvSpPr>
        <p:spPr>
          <a:xfrm>
            <a:off x="628650" y="497691"/>
            <a:ext cx="7886700" cy="10272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baseline="0">
                <a:solidFill>
                  <a:schemeClr val="tx1"/>
                </a:solidFill>
                <a:latin typeface="Calibri" charset="0"/>
                <a:ea typeface="+mj-ea"/>
                <a:cs typeface="Arial" panose="020B0604020202020204" pitchFamily="34" charset="0"/>
              </a:defRPr>
            </a:lvl1pPr>
          </a:lstStyle>
          <a:p>
            <a:r>
              <a:rPr lang="en-US" dirty="0"/>
              <a:t>Glossary</a:t>
            </a:r>
          </a:p>
        </p:txBody>
      </p:sp>
      <p:sp>
        <p:nvSpPr>
          <p:cNvPr id="7" name="TextBox 6">
            <a:extLst>
              <a:ext uri="{FF2B5EF4-FFF2-40B4-BE49-F238E27FC236}">
                <a16:creationId xmlns:a16="http://schemas.microsoft.com/office/drawing/2014/main" id="{FDDC2125-0544-4510-B6D2-16294D1E0618}"/>
              </a:ext>
            </a:extLst>
          </p:cNvPr>
          <p:cNvSpPr txBox="1"/>
          <p:nvPr/>
        </p:nvSpPr>
        <p:spPr>
          <a:xfrm>
            <a:off x="8148214" y="159137"/>
            <a:ext cx="699230" cy="338554"/>
          </a:xfrm>
          <a:prstGeom prst="rect">
            <a:avLst/>
          </a:prstGeom>
          <a:noFill/>
        </p:spPr>
        <p:txBody>
          <a:bodyPr wrap="none" rtlCol="0">
            <a:spAutoFit/>
          </a:bodyPr>
          <a:lstStyle/>
          <a:p>
            <a:r>
              <a:rPr lang="en-US" sz="1600" i="1" dirty="0"/>
              <a:t>2 of 6</a:t>
            </a:r>
          </a:p>
        </p:txBody>
      </p:sp>
    </p:spTree>
    <p:extLst>
      <p:ext uri="{BB962C8B-B14F-4D97-AF65-F5344CB8AC3E}">
        <p14:creationId xmlns:p14="http://schemas.microsoft.com/office/powerpoint/2010/main" val="2798479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54CE3-1F30-4047-B2C9-264F50D4FEE3}"/>
              </a:ext>
            </a:extLst>
          </p:cNvPr>
          <p:cNvSpPr>
            <a:spLocks noGrp="1"/>
          </p:cNvSpPr>
          <p:nvPr>
            <p:ph idx="1"/>
          </p:nvPr>
        </p:nvSpPr>
        <p:spPr>
          <a:xfrm>
            <a:off x="628650" y="1524935"/>
            <a:ext cx="7886700" cy="4351338"/>
          </a:xfrm>
        </p:spPr>
        <p:txBody>
          <a:bodyPr/>
          <a:lstStyle/>
          <a:p>
            <a:r>
              <a:rPr lang="en-US" b="1" dirty="0"/>
              <a:t>Contractual Liability: </a:t>
            </a:r>
            <a:r>
              <a:rPr lang="en-US" dirty="0"/>
              <a:t>Liability imposed on an entity by the terms of a contract. As used in insurance, the term refers not to all contractually imposed liability but to the assumption of the other contracting party’s liability under certain conditions.</a:t>
            </a:r>
          </a:p>
          <a:p>
            <a:r>
              <a:rPr lang="en-US" b="1" dirty="0"/>
              <a:t>Errors and Omissions Insurance:</a:t>
            </a:r>
            <a:r>
              <a:rPr lang="en-US" dirty="0"/>
              <a:t> A type of liability coverage designed to protect professionals against liability incurred as a result of errors and omissions in performing their professional services.</a:t>
            </a:r>
          </a:p>
          <a:p>
            <a:pPr lvl="1"/>
            <a:r>
              <a:rPr lang="en-US" dirty="0"/>
              <a:t>Also known as </a:t>
            </a:r>
            <a:r>
              <a:rPr lang="en-US" b="1" dirty="0"/>
              <a:t>Professional Liability</a:t>
            </a:r>
            <a:endParaRPr lang="en-US" dirty="0"/>
          </a:p>
          <a:p>
            <a:r>
              <a:rPr lang="en-US" b="1" dirty="0"/>
              <a:t>First party: </a:t>
            </a:r>
            <a:r>
              <a:rPr lang="en-US" dirty="0"/>
              <a:t>Insurance applying to the insured's own property or person.</a:t>
            </a:r>
          </a:p>
          <a:p>
            <a:endParaRPr lang="en-US" dirty="0"/>
          </a:p>
        </p:txBody>
      </p:sp>
      <p:sp>
        <p:nvSpPr>
          <p:cNvPr id="4" name="Footer Placeholder 3">
            <a:extLst>
              <a:ext uri="{FF2B5EF4-FFF2-40B4-BE49-F238E27FC236}">
                <a16:creationId xmlns:a16="http://schemas.microsoft.com/office/drawing/2014/main" id="{80B0B002-9614-4442-A282-06E184B9BD61}"/>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AD1E99C1-7098-484B-9464-DCBCF163AAC4}"/>
              </a:ext>
            </a:extLst>
          </p:cNvPr>
          <p:cNvSpPr>
            <a:spLocks noGrp="1"/>
          </p:cNvSpPr>
          <p:nvPr>
            <p:ph type="sldNum" sz="quarter" idx="4"/>
          </p:nvPr>
        </p:nvSpPr>
        <p:spPr/>
        <p:txBody>
          <a:bodyPr/>
          <a:lstStyle/>
          <a:p>
            <a:fld id="{870308A7-DC8B-48A7-86C6-D70C82DE8ED6}" type="slidenum">
              <a:rPr lang="en-US" smtClean="0"/>
              <a:pPr/>
              <a:t>29</a:t>
            </a:fld>
            <a:endParaRPr lang="en-US" dirty="0"/>
          </a:p>
        </p:txBody>
      </p:sp>
      <p:sp>
        <p:nvSpPr>
          <p:cNvPr id="6" name="Title 1">
            <a:extLst>
              <a:ext uri="{FF2B5EF4-FFF2-40B4-BE49-F238E27FC236}">
                <a16:creationId xmlns:a16="http://schemas.microsoft.com/office/drawing/2014/main" id="{E596D12E-DC0E-4B8F-A2B8-BDBF5980A280}"/>
              </a:ext>
            </a:extLst>
          </p:cNvPr>
          <p:cNvSpPr txBox="1">
            <a:spLocks/>
          </p:cNvSpPr>
          <p:nvPr/>
        </p:nvSpPr>
        <p:spPr>
          <a:xfrm>
            <a:off x="628650" y="497691"/>
            <a:ext cx="7886700" cy="10272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baseline="0">
                <a:solidFill>
                  <a:schemeClr val="tx1"/>
                </a:solidFill>
                <a:latin typeface="Calibri" charset="0"/>
                <a:ea typeface="+mj-ea"/>
                <a:cs typeface="Arial" panose="020B0604020202020204" pitchFamily="34" charset="0"/>
              </a:defRPr>
            </a:lvl1pPr>
          </a:lstStyle>
          <a:p>
            <a:r>
              <a:rPr lang="en-US" dirty="0"/>
              <a:t>Glossary</a:t>
            </a:r>
          </a:p>
        </p:txBody>
      </p:sp>
      <p:sp>
        <p:nvSpPr>
          <p:cNvPr id="7" name="TextBox 6">
            <a:extLst>
              <a:ext uri="{FF2B5EF4-FFF2-40B4-BE49-F238E27FC236}">
                <a16:creationId xmlns:a16="http://schemas.microsoft.com/office/drawing/2014/main" id="{FDDC2125-0544-4510-B6D2-16294D1E0618}"/>
              </a:ext>
            </a:extLst>
          </p:cNvPr>
          <p:cNvSpPr txBox="1"/>
          <p:nvPr/>
        </p:nvSpPr>
        <p:spPr>
          <a:xfrm>
            <a:off x="8148214" y="159137"/>
            <a:ext cx="699230" cy="338554"/>
          </a:xfrm>
          <a:prstGeom prst="rect">
            <a:avLst/>
          </a:prstGeom>
          <a:noFill/>
        </p:spPr>
        <p:txBody>
          <a:bodyPr wrap="none" rtlCol="0">
            <a:spAutoFit/>
          </a:bodyPr>
          <a:lstStyle/>
          <a:p>
            <a:r>
              <a:rPr lang="en-US" sz="1600" i="1" dirty="0"/>
              <a:t>3 of 6</a:t>
            </a:r>
          </a:p>
        </p:txBody>
      </p:sp>
    </p:spTree>
    <p:extLst>
      <p:ext uri="{BB962C8B-B14F-4D97-AF65-F5344CB8AC3E}">
        <p14:creationId xmlns:p14="http://schemas.microsoft.com/office/powerpoint/2010/main" val="2678451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628650" y="365126"/>
            <a:ext cx="7886700" cy="1281112"/>
          </a:xfrm>
        </p:spPr>
        <p:txBody>
          <a:bodyPr vert="horz" lIns="91440" tIns="45720" rIns="91440" bIns="45720" rtlCol="0" anchor="ctr">
            <a:normAutofit/>
          </a:bodyPr>
          <a:lstStyle/>
          <a:p>
            <a:r>
              <a:rPr lang="en-US" dirty="0">
                <a:latin typeface="Calibri" panose="020F0502020204030204" pitchFamily="34" charset="0"/>
                <a:cs typeface="+mj-cs"/>
              </a:rPr>
              <a:t>What is Insurance?</a:t>
            </a:r>
          </a:p>
        </p:txBody>
      </p:sp>
      <p:sp>
        <p:nvSpPr>
          <p:cNvPr id="2" name="Content Placeholder 1"/>
          <p:cNvSpPr>
            <a:spLocks noGrp="1"/>
          </p:cNvSpPr>
          <p:nvPr>
            <p:ph idx="1"/>
          </p:nvPr>
        </p:nvSpPr>
        <p:spPr>
          <a:xfrm>
            <a:off x="628650" y="1476808"/>
            <a:ext cx="3407641" cy="4617025"/>
          </a:xfrm>
        </p:spPr>
        <p:txBody>
          <a:bodyPr vert="horz" lIns="91440" tIns="45720" rIns="91440" bIns="45720" rtlCol="0">
            <a:noAutofit/>
          </a:bodyPr>
          <a:lstStyle/>
          <a:p>
            <a:pPr indent="-228600">
              <a:buFont typeface="Arial" panose="020B0604020202020204" pitchFamily="34" charset="0"/>
              <a:buChar char="•"/>
            </a:pPr>
            <a:r>
              <a:rPr lang="en-US" sz="2200" dirty="0">
                <a:latin typeface="Calibri" panose="020F0502020204030204" pitchFamily="34" charset="0"/>
                <a:cs typeface="+mn-cs"/>
              </a:rPr>
              <a:t>This agreement to pay for loss operates under a principle of </a:t>
            </a:r>
            <a:r>
              <a:rPr lang="en-US" sz="2200" b="1" dirty="0">
                <a:latin typeface="Calibri" panose="020F0502020204030204" pitchFamily="34" charset="0"/>
                <a:cs typeface="+mn-cs"/>
              </a:rPr>
              <a:t>indemnity</a:t>
            </a:r>
            <a:r>
              <a:rPr lang="en-US" sz="2200" dirty="0">
                <a:latin typeface="Calibri" panose="020F0502020204030204" pitchFamily="34" charset="0"/>
                <a:cs typeface="+mn-cs"/>
              </a:rPr>
              <a:t>, or an agreement to return someone to the financial position they were in prior to an insured event with no gain or loss. </a:t>
            </a:r>
          </a:p>
          <a:p>
            <a:pPr indent="-228600">
              <a:buFont typeface="Arial" panose="020B0604020202020204" pitchFamily="34" charset="0"/>
              <a:buChar char="•"/>
            </a:pPr>
            <a:r>
              <a:rPr lang="en-US" sz="2200" dirty="0">
                <a:latin typeface="Calibri" panose="020F0502020204030204" pitchFamily="34" charset="0"/>
                <a:cs typeface="+mn-cs"/>
              </a:rPr>
              <a:t>Despite this general principle, insureds often retain some of the loss exposure via an agreement to pay some of the loss themselves. This amount is most commonly called a </a:t>
            </a:r>
            <a:r>
              <a:rPr lang="en-US" sz="2200" b="1" dirty="0">
                <a:latin typeface="Calibri" panose="020F0502020204030204" pitchFamily="34" charset="0"/>
                <a:cs typeface="+mn-cs"/>
              </a:rPr>
              <a:t>deductible.</a:t>
            </a:r>
          </a:p>
        </p:txBody>
      </p:sp>
      <p:pic>
        <p:nvPicPr>
          <p:cNvPr id="8" name="Picture 4" descr="C:\Users\ADAM~1.SZA\AppData\Local\Temp\notesE4F6FA\IMG_5266.jpg">
            <a:extLst>
              <a:ext uri="{FF2B5EF4-FFF2-40B4-BE49-F238E27FC236}">
                <a16:creationId xmlns:a16="http://schemas.microsoft.com/office/drawing/2014/main" id="{5A4A3280-2281-4942-A613-DF6D3B9FAE4B}"/>
              </a:ext>
            </a:extLst>
          </p:cNvPr>
          <p:cNvPicPr>
            <a:picLocks noChangeAspect="1" noChangeArrowheads="1"/>
          </p:cNvPicPr>
          <p:nvPr/>
        </p:nvPicPr>
        <p:blipFill rotWithShape="1">
          <a:blip r:embed="rId3"/>
          <a:srcRect r="17939" b="-2"/>
          <a:stretch/>
        </p:blipFill>
        <p:spPr bwMode="auto">
          <a:xfrm>
            <a:off x="4224098" y="1439358"/>
            <a:ext cx="4353854" cy="3979283"/>
          </a:xfrm>
          <a:prstGeom prst="rect">
            <a:avLst/>
          </a:prstGeom>
          <a:extLst>
            <a:ext uri="{909E8E84-426E-40DD-AFC4-6F175D3DCCD1}">
              <a14:hiddenFill xmlns:a14="http://schemas.microsoft.com/office/drawing/2010/main">
                <a:solidFill>
                  <a:srgbClr val="FFFFFF"/>
                </a:solidFill>
              </a14:hiddenFill>
            </a:ext>
          </a:extLst>
        </p:spPr>
      </p:pic>
      <p:sp>
        <p:nvSpPr>
          <p:cNvPr id="6" name="Footer Placeholder 5"/>
          <p:cNvSpPr>
            <a:spLocks noGrp="1"/>
          </p:cNvSpPr>
          <p:nvPr>
            <p:ph type="ftr" sz="quarter" idx="3"/>
          </p:nvPr>
        </p:nvSpPr>
        <p:spPr>
          <a:xfrm>
            <a:off x="3028950" y="6356350"/>
            <a:ext cx="3086100" cy="365125"/>
          </a:xfrm>
        </p:spPr>
        <p:txBody>
          <a:bodyPr vert="horz" lIns="91440" tIns="45720" rIns="91440" bIns="45720" rtlCol="0" anchor="ctr">
            <a:normAutofit/>
          </a:bodyPr>
          <a:lstStyle/>
          <a:p>
            <a:pPr algn="ctr">
              <a:spcAft>
                <a:spcPts val="600"/>
              </a:spcAft>
              <a:defRPr/>
            </a:pPr>
            <a:r>
              <a:rPr lang="en-US" kern="1200">
                <a:solidFill>
                  <a:prstClr val="black">
                    <a:tint val="75000"/>
                  </a:prstClr>
                </a:solidFill>
                <a:latin typeface="Calibri" panose="020F0502020204030204"/>
                <a:ea typeface="+mn-ea"/>
                <a:cs typeface="+mn-cs"/>
              </a:rPr>
              <a:t>Toronto and Region Conservation Authority</a:t>
            </a:r>
          </a:p>
        </p:txBody>
      </p:sp>
      <p:sp>
        <p:nvSpPr>
          <p:cNvPr id="7" name="Slide Number Placeholder 6"/>
          <p:cNvSpPr>
            <a:spLocks noGrp="1"/>
          </p:cNvSpPr>
          <p:nvPr>
            <p:ph type="sldNum" sz="quarter" idx="4"/>
          </p:nvPr>
        </p:nvSpPr>
        <p:spPr>
          <a:xfrm>
            <a:off x="6457950" y="6356350"/>
            <a:ext cx="2057400" cy="365125"/>
          </a:xfrm>
        </p:spPr>
        <p:txBody>
          <a:bodyPr vert="horz" lIns="91440" tIns="45720" rIns="91440" bIns="45720" rtlCol="0" anchor="ctr">
            <a:normAutofit/>
          </a:bodyPr>
          <a:lstStyle/>
          <a:p>
            <a:pPr>
              <a:spcAft>
                <a:spcPts val="600"/>
              </a:spcAft>
              <a:defRPr/>
            </a:pPr>
            <a:fld id="{870308A7-DC8B-48A7-86C6-D70C82DE8ED6}" type="slidenum">
              <a:rPr lang="en-US" smtClean="0">
                <a:solidFill>
                  <a:prstClr val="black">
                    <a:tint val="75000"/>
                  </a:prstClr>
                </a:solidFill>
                <a:latin typeface="Calibri" panose="020F0502020204030204"/>
              </a:rPr>
              <a:pPr>
                <a:spcAft>
                  <a:spcPts val="600"/>
                </a:spcAft>
                <a:defRPr/>
              </a:pPr>
              <a:t>3</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163660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54CE3-1F30-4047-B2C9-264F50D4FEE3}"/>
              </a:ext>
            </a:extLst>
          </p:cNvPr>
          <p:cNvSpPr>
            <a:spLocks noGrp="1"/>
          </p:cNvSpPr>
          <p:nvPr>
            <p:ph idx="1"/>
          </p:nvPr>
        </p:nvSpPr>
        <p:spPr>
          <a:xfrm>
            <a:off x="628650" y="1552497"/>
            <a:ext cx="7886700" cy="4803853"/>
          </a:xfrm>
        </p:spPr>
        <p:txBody>
          <a:bodyPr/>
          <a:lstStyle/>
          <a:p>
            <a:r>
              <a:rPr lang="en-US" b="1" dirty="0"/>
              <a:t>Insured: </a:t>
            </a:r>
            <a:r>
              <a:rPr lang="en-US" dirty="0"/>
              <a:t>The person or persons protected by the insurance policy</a:t>
            </a:r>
            <a:endParaRPr lang="en-US" baseline="30000" dirty="0"/>
          </a:p>
          <a:p>
            <a:r>
              <a:rPr lang="en-US" b="1" dirty="0"/>
              <a:t>Insurer:</a:t>
            </a:r>
            <a:r>
              <a:rPr lang="en-US" dirty="0"/>
              <a:t> The insurance company that issues the insurance policy</a:t>
            </a:r>
            <a:endParaRPr lang="en-US" baseline="30000" dirty="0"/>
          </a:p>
          <a:p>
            <a:r>
              <a:rPr lang="en-US" b="1" dirty="0"/>
              <a:t>Policy:</a:t>
            </a:r>
            <a:r>
              <a:rPr lang="en-US" dirty="0"/>
              <a:t> A legal contract between you and the insurer, which specifies what events are covered by the insurer, under what circumstances the insurer will compensate you, and how much compensation or what type of benefit you will receive if you make a claim</a:t>
            </a:r>
            <a:endParaRPr lang="en-US" baseline="30000" dirty="0"/>
          </a:p>
          <a:p>
            <a:r>
              <a:rPr lang="en-US" b="1" dirty="0"/>
              <a:t>Policyholder:</a:t>
            </a:r>
            <a:r>
              <a:rPr lang="en-US" dirty="0"/>
              <a:t> The person who holds the insurance policy or contract with the insurer; usually, but not always, the insured</a:t>
            </a:r>
            <a:endParaRPr lang="en-US" baseline="30000" dirty="0"/>
          </a:p>
          <a:p>
            <a:endParaRPr lang="en-US" dirty="0"/>
          </a:p>
        </p:txBody>
      </p:sp>
      <p:sp>
        <p:nvSpPr>
          <p:cNvPr id="4" name="Footer Placeholder 3">
            <a:extLst>
              <a:ext uri="{FF2B5EF4-FFF2-40B4-BE49-F238E27FC236}">
                <a16:creationId xmlns:a16="http://schemas.microsoft.com/office/drawing/2014/main" id="{80B0B002-9614-4442-A282-06E184B9BD61}"/>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AD1E99C1-7098-484B-9464-DCBCF163AAC4}"/>
              </a:ext>
            </a:extLst>
          </p:cNvPr>
          <p:cNvSpPr>
            <a:spLocks noGrp="1"/>
          </p:cNvSpPr>
          <p:nvPr>
            <p:ph type="sldNum" sz="quarter" idx="4"/>
          </p:nvPr>
        </p:nvSpPr>
        <p:spPr/>
        <p:txBody>
          <a:bodyPr/>
          <a:lstStyle/>
          <a:p>
            <a:fld id="{870308A7-DC8B-48A7-86C6-D70C82DE8ED6}" type="slidenum">
              <a:rPr lang="en-US" smtClean="0"/>
              <a:pPr/>
              <a:t>30</a:t>
            </a:fld>
            <a:endParaRPr lang="en-US" dirty="0"/>
          </a:p>
        </p:txBody>
      </p:sp>
      <p:sp>
        <p:nvSpPr>
          <p:cNvPr id="6" name="Title 1">
            <a:extLst>
              <a:ext uri="{FF2B5EF4-FFF2-40B4-BE49-F238E27FC236}">
                <a16:creationId xmlns:a16="http://schemas.microsoft.com/office/drawing/2014/main" id="{E596D12E-DC0E-4B8F-A2B8-BDBF5980A280}"/>
              </a:ext>
            </a:extLst>
          </p:cNvPr>
          <p:cNvSpPr txBox="1">
            <a:spLocks/>
          </p:cNvSpPr>
          <p:nvPr/>
        </p:nvSpPr>
        <p:spPr>
          <a:xfrm>
            <a:off x="628650" y="497691"/>
            <a:ext cx="7886700" cy="10272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baseline="0">
                <a:solidFill>
                  <a:schemeClr val="tx1"/>
                </a:solidFill>
                <a:latin typeface="Calibri" charset="0"/>
                <a:ea typeface="+mj-ea"/>
                <a:cs typeface="Arial" panose="020B0604020202020204" pitchFamily="34" charset="0"/>
              </a:defRPr>
            </a:lvl1pPr>
          </a:lstStyle>
          <a:p>
            <a:r>
              <a:rPr lang="en-US" dirty="0"/>
              <a:t>Glossary</a:t>
            </a:r>
          </a:p>
        </p:txBody>
      </p:sp>
      <p:sp>
        <p:nvSpPr>
          <p:cNvPr id="7" name="TextBox 6">
            <a:extLst>
              <a:ext uri="{FF2B5EF4-FFF2-40B4-BE49-F238E27FC236}">
                <a16:creationId xmlns:a16="http://schemas.microsoft.com/office/drawing/2014/main" id="{FDDC2125-0544-4510-B6D2-16294D1E0618}"/>
              </a:ext>
            </a:extLst>
          </p:cNvPr>
          <p:cNvSpPr txBox="1"/>
          <p:nvPr/>
        </p:nvSpPr>
        <p:spPr>
          <a:xfrm>
            <a:off x="8148214" y="159137"/>
            <a:ext cx="699230" cy="338554"/>
          </a:xfrm>
          <a:prstGeom prst="rect">
            <a:avLst/>
          </a:prstGeom>
          <a:noFill/>
        </p:spPr>
        <p:txBody>
          <a:bodyPr wrap="none" rtlCol="0">
            <a:spAutoFit/>
          </a:bodyPr>
          <a:lstStyle/>
          <a:p>
            <a:r>
              <a:rPr lang="en-US" sz="1600" i="1" dirty="0"/>
              <a:t>4 of 6</a:t>
            </a:r>
          </a:p>
        </p:txBody>
      </p:sp>
    </p:spTree>
    <p:extLst>
      <p:ext uri="{BB962C8B-B14F-4D97-AF65-F5344CB8AC3E}">
        <p14:creationId xmlns:p14="http://schemas.microsoft.com/office/powerpoint/2010/main" val="31068762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A419-E946-497C-A8B0-F7C4E9A0286D}"/>
              </a:ext>
            </a:extLst>
          </p:cNvPr>
          <p:cNvSpPr>
            <a:spLocks noGrp="1"/>
          </p:cNvSpPr>
          <p:nvPr>
            <p:ph type="title"/>
          </p:nvPr>
        </p:nvSpPr>
        <p:spPr/>
        <p:txBody>
          <a:bodyPr/>
          <a:lstStyle/>
          <a:p>
            <a:r>
              <a:rPr lang="en-US" dirty="0"/>
              <a:t>Glossary</a:t>
            </a:r>
          </a:p>
        </p:txBody>
      </p:sp>
      <p:sp>
        <p:nvSpPr>
          <p:cNvPr id="3" name="Content Placeholder 2">
            <a:extLst>
              <a:ext uri="{FF2B5EF4-FFF2-40B4-BE49-F238E27FC236}">
                <a16:creationId xmlns:a16="http://schemas.microsoft.com/office/drawing/2014/main" id="{1B6C2156-4CAA-439B-B908-15FF71E410E6}"/>
              </a:ext>
            </a:extLst>
          </p:cNvPr>
          <p:cNvSpPr>
            <a:spLocks noGrp="1"/>
          </p:cNvSpPr>
          <p:nvPr>
            <p:ph idx="1"/>
          </p:nvPr>
        </p:nvSpPr>
        <p:spPr/>
        <p:txBody>
          <a:bodyPr/>
          <a:lstStyle/>
          <a:p>
            <a:r>
              <a:rPr lang="en-US" b="1" dirty="0"/>
              <a:t>Premium:</a:t>
            </a:r>
            <a:r>
              <a:rPr lang="en-US" dirty="0"/>
              <a:t> The amount you pay to buy insurance, usually paid monthly, quarterly or annually</a:t>
            </a:r>
            <a:endParaRPr lang="en-US" baseline="30000" dirty="0"/>
          </a:p>
          <a:p>
            <a:r>
              <a:rPr lang="en-US" b="1" dirty="0"/>
              <a:t>Products and Completed Operations: </a:t>
            </a:r>
            <a:r>
              <a:rPr lang="en-US" dirty="0"/>
              <a:t>Work of the insured that is finished, but that might still represent a liability. For example, a completed deck that falls down upon use. The CGL typically includes coverage for property injury and property damage that Completed Operations might cause.</a:t>
            </a:r>
          </a:p>
          <a:p>
            <a:r>
              <a:rPr lang="en-US" b="1" dirty="0"/>
              <a:t>Property Damage</a:t>
            </a:r>
            <a:r>
              <a:rPr lang="en-US" dirty="0"/>
              <a:t>: Physical injury to tangible property including all resulting loss of use of that property</a:t>
            </a:r>
          </a:p>
          <a:p>
            <a:r>
              <a:rPr lang="en-US" b="1" dirty="0"/>
              <a:t>Third party: </a:t>
            </a:r>
            <a:r>
              <a:rPr lang="en-US" dirty="0"/>
              <a:t>Someone other than the insured and the insurer. </a:t>
            </a:r>
          </a:p>
          <a:p>
            <a:pPr lvl="1"/>
            <a:r>
              <a:rPr lang="en-US" dirty="0"/>
              <a:t>In liability insurance, the insurer provides defense against claims or suits brought by third parties</a:t>
            </a:r>
          </a:p>
          <a:p>
            <a:pPr marL="0" indent="0">
              <a:buNone/>
            </a:pPr>
            <a:endParaRPr lang="en-US" dirty="0"/>
          </a:p>
        </p:txBody>
      </p:sp>
      <p:sp>
        <p:nvSpPr>
          <p:cNvPr id="4" name="Footer Placeholder 3">
            <a:extLst>
              <a:ext uri="{FF2B5EF4-FFF2-40B4-BE49-F238E27FC236}">
                <a16:creationId xmlns:a16="http://schemas.microsoft.com/office/drawing/2014/main" id="{20A24BAC-976E-4A32-8CC3-E9EB610FF50E}"/>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8FA913CE-2015-4DC9-A124-C4B594AF2A8E}"/>
              </a:ext>
            </a:extLst>
          </p:cNvPr>
          <p:cNvSpPr>
            <a:spLocks noGrp="1"/>
          </p:cNvSpPr>
          <p:nvPr>
            <p:ph type="sldNum" sz="quarter" idx="4"/>
          </p:nvPr>
        </p:nvSpPr>
        <p:spPr/>
        <p:txBody>
          <a:bodyPr/>
          <a:lstStyle/>
          <a:p>
            <a:fld id="{870308A7-DC8B-48A7-86C6-D70C82DE8ED6}" type="slidenum">
              <a:rPr lang="en-US" smtClean="0"/>
              <a:pPr/>
              <a:t>31</a:t>
            </a:fld>
            <a:endParaRPr lang="en-US" dirty="0"/>
          </a:p>
        </p:txBody>
      </p:sp>
      <p:sp>
        <p:nvSpPr>
          <p:cNvPr id="6" name="TextBox 5">
            <a:extLst>
              <a:ext uri="{FF2B5EF4-FFF2-40B4-BE49-F238E27FC236}">
                <a16:creationId xmlns:a16="http://schemas.microsoft.com/office/drawing/2014/main" id="{5859F8C0-4532-4A34-86C3-FC303777C94C}"/>
              </a:ext>
            </a:extLst>
          </p:cNvPr>
          <p:cNvSpPr txBox="1"/>
          <p:nvPr/>
        </p:nvSpPr>
        <p:spPr>
          <a:xfrm>
            <a:off x="8148214" y="175732"/>
            <a:ext cx="699230" cy="338554"/>
          </a:xfrm>
          <a:prstGeom prst="rect">
            <a:avLst/>
          </a:prstGeom>
          <a:noFill/>
        </p:spPr>
        <p:txBody>
          <a:bodyPr wrap="none" rtlCol="0">
            <a:spAutoFit/>
          </a:bodyPr>
          <a:lstStyle/>
          <a:p>
            <a:r>
              <a:rPr lang="en-US" sz="1600" i="1" dirty="0"/>
              <a:t>5 of 6</a:t>
            </a:r>
          </a:p>
        </p:txBody>
      </p:sp>
    </p:spTree>
    <p:extLst>
      <p:ext uri="{BB962C8B-B14F-4D97-AF65-F5344CB8AC3E}">
        <p14:creationId xmlns:p14="http://schemas.microsoft.com/office/powerpoint/2010/main" val="36487308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A419-E946-497C-A8B0-F7C4E9A0286D}"/>
              </a:ext>
            </a:extLst>
          </p:cNvPr>
          <p:cNvSpPr>
            <a:spLocks noGrp="1"/>
          </p:cNvSpPr>
          <p:nvPr>
            <p:ph type="title"/>
          </p:nvPr>
        </p:nvSpPr>
        <p:spPr/>
        <p:txBody>
          <a:bodyPr/>
          <a:lstStyle/>
          <a:p>
            <a:r>
              <a:rPr lang="en-US" dirty="0"/>
              <a:t>Glossary</a:t>
            </a:r>
          </a:p>
        </p:txBody>
      </p:sp>
      <p:sp>
        <p:nvSpPr>
          <p:cNvPr id="3" name="Content Placeholder 2">
            <a:extLst>
              <a:ext uri="{FF2B5EF4-FFF2-40B4-BE49-F238E27FC236}">
                <a16:creationId xmlns:a16="http://schemas.microsoft.com/office/drawing/2014/main" id="{1B6C2156-4CAA-439B-B908-15FF71E410E6}"/>
              </a:ext>
            </a:extLst>
          </p:cNvPr>
          <p:cNvSpPr>
            <a:spLocks noGrp="1"/>
          </p:cNvSpPr>
          <p:nvPr>
            <p:ph idx="1"/>
          </p:nvPr>
        </p:nvSpPr>
        <p:spPr/>
        <p:txBody>
          <a:bodyPr/>
          <a:lstStyle/>
          <a:p>
            <a:r>
              <a:rPr lang="en-US" b="1" dirty="0"/>
              <a:t>Umbrella (or Excess) Policy : </a:t>
            </a:r>
            <a:r>
              <a:rPr lang="en-US" dirty="0"/>
              <a:t>Provides</a:t>
            </a:r>
            <a:r>
              <a:rPr lang="en-US" b="1" dirty="0"/>
              <a:t> </a:t>
            </a:r>
            <a:r>
              <a:rPr lang="en-US" dirty="0"/>
              <a:t>excess limits when the limits of underlying liability policies are exhausted by the payment of claims; it drops down and picks up where the underlying policy leaves off when the aggregate limit of the underlying policy in question is exhausted by the payment of claims; and it provides protection against some claims not covered by the underlying policies, subject to the assumption by the named insured of a self-insured retention (SIR).</a:t>
            </a:r>
            <a:endParaRPr lang="en-US" b="1" dirty="0"/>
          </a:p>
          <a:p>
            <a:pPr marL="0" indent="0">
              <a:buNone/>
            </a:pPr>
            <a:endParaRPr lang="en-US" dirty="0"/>
          </a:p>
        </p:txBody>
      </p:sp>
      <p:sp>
        <p:nvSpPr>
          <p:cNvPr id="4" name="Footer Placeholder 3">
            <a:extLst>
              <a:ext uri="{FF2B5EF4-FFF2-40B4-BE49-F238E27FC236}">
                <a16:creationId xmlns:a16="http://schemas.microsoft.com/office/drawing/2014/main" id="{20A24BAC-976E-4A32-8CC3-E9EB610FF50E}"/>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8FA913CE-2015-4DC9-A124-C4B594AF2A8E}"/>
              </a:ext>
            </a:extLst>
          </p:cNvPr>
          <p:cNvSpPr>
            <a:spLocks noGrp="1"/>
          </p:cNvSpPr>
          <p:nvPr>
            <p:ph type="sldNum" sz="quarter" idx="4"/>
          </p:nvPr>
        </p:nvSpPr>
        <p:spPr/>
        <p:txBody>
          <a:bodyPr/>
          <a:lstStyle/>
          <a:p>
            <a:fld id="{870308A7-DC8B-48A7-86C6-D70C82DE8ED6}" type="slidenum">
              <a:rPr lang="en-US" smtClean="0"/>
              <a:pPr/>
              <a:t>32</a:t>
            </a:fld>
            <a:endParaRPr lang="en-US" dirty="0"/>
          </a:p>
        </p:txBody>
      </p:sp>
      <p:sp>
        <p:nvSpPr>
          <p:cNvPr id="6" name="TextBox 5">
            <a:extLst>
              <a:ext uri="{FF2B5EF4-FFF2-40B4-BE49-F238E27FC236}">
                <a16:creationId xmlns:a16="http://schemas.microsoft.com/office/drawing/2014/main" id="{5859F8C0-4532-4A34-86C3-FC303777C94C}"/>
              </a:ext>
            </a:extLst>
          </p:cNvPr>
          <p:cNvSpPr txBox="1"/>
          <p:nvPr/>
        </p:nvSpPr>
        <p:spPr>
          <a:xfrm>
            <a:off x="8148214" y="175732"/>
            <a:ext cx="699230" cy="338554"/>
          </a:xfrm>
          <a:prstGeom prst="rect">
            <a:avLst/>
          </a:prstGeom>
          <a:noFill/>
        </p:spPr>
        <p:txBody>
          <a:bodyPr wrap="none" rtlCol="0">
            <a:spAutoFit/>
          </a:bodyPr>
          <a:lstStyle/>
          <a:p>
            <a:r>
              <a:rPr lang="en-US" sz="1600" i="1" dirty="0"/>
              <a:t>6 of 6</a:t>
            </a:r>
          </a:p>
        </p:txBody>
      </p:sp>
    </p:spTree>
    <p:extLst>
      <p:ext uri="{BB962C8B-B14F-4D97-AF65-F5344CB8AC3E}">
        <p14:creationId xmlns:p14="http://schemas.microsoft.com/office/powerpoint/2010/main" val="36983923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8650" y="6134100"/>
            <a:ext cx="2333625" cy="369332"/>
          </a:xfrm>
          <a:prstGeom prst="rect">
            <a:avLst/>
          </a:prstGeom>
          <a:noFill/>
        </p:spPr>
        <p:txBody>
          <a:bodyPr wrap="square" rtlCol="0">
            <a:spAutoFit/>
          </a:bodyPr>
          <a:lstStyle/>
          <a:p>
            <a:r>
              <a:rPr lang="en-US" dirty="0"/>
              <a:t>www.trca.ca</a:t>
            </a:r>
          </a:p>
        </p:txBody>
      </p:sp>
    </p:spTree>
    <p:extLst>
      <p:ext uri="{BB962C8B-B14F-4D97-AF65-F5344CB8AC3E}">
        <p14:creationId xmlns:p14="http://schemas.microsoft.com/office/powerpoint/2010/main" val="4285482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does TRCA buy Insurance?</a:t>
            </a:r>
          </a:p>
        </p:txBody>
      </p:sp>
      <p:sp>
        <p:nvSpPr>
          <p:cNvPr id="3" name="Content Placeholder 2"/>
          <p:cNvSpPr>
            <a:spLocks noGrp="1"/>
          </p:cNvSpPr>
          <p:nvPr>
            <p:ph idx="1"/>
          </p:nvPr>
        </p:nvSpPr>
        <p:spPr/>
        <p:txBody>
          <a:bodyPr/>
          <a:lstStyle/>
          <a:p>
            <a:r>
              <a:rPr lang="en-US" dirty="0"/>
              <a:t>Insurance is a form of </a:t>
            </a:r>
            <a:r>
              <a:rPr lang="en-US" b="1" dirty="0"/>
              <a:t>risk transfer </a:t>
            </a:r>
            <a:r>
              <a:rPr lang="en-US" dirty="0"/>
              <a:t>whereby most of the financial risk of a covered loss is transferred away from the organization to insurers. </a:t>
            </a:r>
          </a:p>
          <a:p>
            <a:r>
              <a:rPr lang="en-US" dirty="0"/>
              <a:t>Insurance is TRCA’s primary means of paying for losses when they arise. </a:t>
            </a:r>
          </a:p>
          <a:p>
            <a:r>
              <a:rPr lang="en-US" dirty="0"/>
              <a:t>Examples of covered losses at TRCA may include liability from bodily injury (e.g. slip and falls), property damage or professional liability.</a:t>
            </a:r>
          </a:p>
        </p:txBody>
      </p:sp>
      <p:sp>
        <p:nvSpPr>
          <p:cNvPr id="6" name="Footer Placeholder 5"/>
          <p:cNvSpPr>
            <a:spLocks noGrp="1"/>
          </p:cNvSpPr>
          <p:nvPr>
            <p:ph type="ftr" sz="quarter" idx="3"/>
          </p:nvPr>
        </p:nvSpPr>
        <p:spPr>
          <a:xfrm>
            <a:off x="5001999" y="6356350"/>
            <a:ext cx="3146215" cy="365125"/>
          </a:xfrm>
          <a:prstGeom prst="rect">
            <a:avLst/>
          </a:prstGeom>
        </p:spPr>
        <p:txBody>
          <a:bodyPr/>
          <a:lstStyle/>
          <a:p>
            <a:r>
              <a:rPr lang="en-US"/>
              <a:t>Toronto and Region Conservation Authority</a:t>
            </a:r>
            <a:endParaRPr lang="en-US" dirty="0"/>
          </a:p>
        </p:txBody>
      </p:sp>
      <p:sp>
        <p:nvSpPr>
          <p:cNvPr id="7" name="Slide Number Placeholder 6"/>
          <p:cNvSpPr>
            <a:spLocks noGrp="1"/>
          </p:cNvSpPr>
          <p:nvPr>
            <p:ph type="sldNum" sz="quarter" idx="4"/>
          </p:nvPr>
        </p:nvSpPr>
        <p:spPr>
          <a:xfrm>
            <a:off x="8081554" y="6356350"/>
            <a:ext cx="433796" cy="365125"/>
          </a:xfrm>
          <a:prstGeom prst="rect">
            <a:avLst/>
          </a:prstGeom>
        </p:spPr>
        <p:txBody>
          <a:bodyPr/>
          <a:lstStyle/>
          <a:p>
            <a:fld id="{870308A7-DC8B-48A7-86C6-D70C82DE8ED6}" type="slidenum">
              <a:rPr lang="en-US" smtClean="0"/>
              <a:pPr/>
              <a:t>4</a:t>
            </a:fld>
            <a:endParaRPr lang="en-US" dirty="0"/>
          </a:p>
        </p:txBody>
      </p:sp>
    </p:spTree>
    <p:extLst>
      <p:ext uri="{BB962C8B-B14F-4D97-AF65-F5344CB8AC3E}">
        <p14:creationId xmlns:p14="http://schemas.microsoft.com/office/powerpoint/2010/main" val="993696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we ask contractors for Insurance?</a:t>
            </a:r>
          </a:p>
        </p:txBody>
      </p:sp>
      <p:sp>
        <p:nvSpPr>
          <p:cNvPr id="7" name="Footer Placeholder 6"/>
          <p:cNvSpPr>
            <a:spLocks noGrp="1"/>
          </p:cNvSpPr>
          <p:nvPr>
            <p:ph type="ftr" sz="quarter" idx="3"/>
          </p:nvPr>
        </p:nvSpPr>
        <p:spPr>
          <a:xfrm>
            <a:off x="5001999" y="6356350"/>
            <a:ext cx="3146215" cy="365125"/>
          </a:xfrm>
          <a:prstGeom prst="rect">
            <a:avLst/>
          </a:prstGeom>
        </p:spPr>
        <p:txBody>
          <a:bodyPr/>
          <a:lstStyle/>
          <a:p>
            <a:r>
              <a:rPr lang="en-US"/>
              <a:t>Toronto and Region Conservation Authority</a:t>
            </a:r>
            <a:endParaRPr lang="en-US" dirty="0"/>
          </a:p>
        </p:txBody>
      </p:sp>
      <p:sp>
        <p:nvSpPr>
          <p:cNvPr id="8" name="Slide Number Placeholder 7"/>
          <p:cNvSpPr>
            <a:spLocks noGrp="1"/>
          </p:cNvSpPr>
          <p:nvPr>
            <p:ph type="sldNum" sz="quarter" idx="4"/>
          </p:nvPr>
        </p:nvSpPr>
        <p:spPr>
          <a:xfrm>
            <a:off x="8081554" y="6356350"/>
            <a:ext cx="433796" cy="365125"/>
          </a:xfrm>
          <a:prstGeom prst="rect">
            <a:avLst/>
          </a:prstGeom>
        </p:spPr>
        <p:txBody>
          <a:bodyPr/>
          <a:lstStyle/>
          <a:p>
            <a:fld id="{870308A7-DC8B-48A7-86C6-D70C82DE8ED6}" type="slidenum">
              <a:rPr lang="en-US" smtClean="0"/>
              <a:pPr/>
              <a:t>5</a:t>
            </a:fld>
            <a:endParaRPr lang="en-US" dirty="0"/>
          </a:p>
        </p:txBody>
      </p:sp>
      <p:sp>
        <p:nvSpPr>
          <p:cNvPr id="9" name="Content Placeholder 2">
            <a:extLst>
              <a:ext uri="{FF2B5EF4-FFF2-40B4-BE49-F238E27FC236}">
                <a16:creationId xmlns:a16="http://schemas.microsoft.com/office/drawing/2014/main" id="{076E7E7F-1CE0-4431-8DD8-ABD83D89AEAF}"/>
              </a:ext>
            </a:extLst>
          </p:cNvPr>
          <p:cNvSpPr>
            <a:spLocks noGrp="1"/>
          </p:cNvSpPr>
          <p:nvPr>
            <p:ph idx="1"/>
          </p:nvPr>
        </p:nvSpPr>
        <p:spPr>
          <a:xfrm>
            <a:off x="628650" y="1541529"/>
            <a:ext cx="7886700" cy="4351338"/>
          </a:xfrm>
        </p:spPr>
        <p:txBody>
          <a:bodyPr/>
          <a:lstStyle/>
          <a:p>
            <a:r>
              <a:rPr lang="en-US" dirty="0"/>
              <a:t>Contracting with third parties to do work for us results in an exchange of control over the service or product being delivered but also a corresponding exchange of some amount of risk associated with that work.</a:t>
            </a:r>
          </a:p>
          <a:p>
            <a:r>
              <a:rPr lang="en-US" dirty="0"/>
              <a:t>Often agreements create an obligation to pay someone back  in the event of a loss, these are often in the “indemnity or hold harmless” portions of the contract. </a:t>
            </a:r>
          </a:p>
          <a:p>
            <a:r>
              <a:rPr lang="en-US" dirty="0"/>
              <a:t>An indemnity provision does not however guarantee that a contractor will have funds to pay for a loss when it comes due. Proof of insurance gives some certainty that there will be funds to pay for the obligation made under contract. </a:t>
            </a:r>
          </a:p>
          <a:p>
            <a:r>
              <a:rPr lang="en-US" dirty="0"/>
              <a:t>One Catch: The contractor must have the right insurance for the right kind of loss, or you might be out of luck!</a:t>
            </a:r>
            <a:br>
              <a:rPr lang="en-US" dirty="0"/>
            </a:br>
            <a:endParaRPr lang="en-US" dirty="0"/>
          </a:p>
        </p:txBody>
      </p:sp>
    </p:spTree>
    <p:extLst>
      <p:ext uri="{BB962C8B-B14F-4D97-AF65-F5344CB8AC3E}">
        <p14:creationId xmlns:p14="http://schemas.microsoft.com/office/powerpoint/2010/main" val="905960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06766-29EC-41E0-9A1D-D30CBD457E64}"/>
              </a:ext>
            </a:extLst>
          </p:cNvPr>
          <p:cNvSpPr>
            <a:spLocks noGrp="1"/>
          </p:cNvSpPr>
          <p:nvPr>
            <p:ph type="title"/>
          </p:nvPr>
        </p:nvSpPr>
        <p:spPr/>
        <p:txBody>
          <a:bodyPr/>
          <a:lstStyle/>
          <a:p>
            <a:r>
              <a:rPr lang="en-US" dirty="0"/>
              <a:t>Certificates of Insurance</a:t>
            </a:r>
          </a:p>
        </p:txBody>
      </p:sp>
      <p:sp>
        <p:nvSpPr>
          <p:cNvPr id="4" name="Footer Placeholder 3">
            <a:extLst>
              <a:ext uri="{FF2B5EF4-FFF2-40B4-BE49-F238E27FC236}">
                <a16:creationId xmlns:a16="http://schemas.microsoft.com/office/drawing/2014/main" id="{E3A796A1-0248-4D67-BFCA-C6E620CD5BC4}"/>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F3838A81-A21B-4B42-AA4B-E82747CEE8A3}"/>
              </a:ext>
            </a:extLst>
          </p:cNvPr>
          <p:cNvSpPr>
            <a:spLocks noGrp="1"/>
          </p:cNvSpPr>
          <p:nvPr>
            <p:ph type="sldNum" sz="quarter" idx="4"/>
          </p:nvPr>
        </p:nvSpPr>
        <p:spPr/>
        <p:txBody>
          <a:bodyPr/>
          <a:lstStyle/>
          <a:p>
            <a:fld id="{870308A7-DC8B-48A7-86C6-D70C82DE8ED6}" type="slidenum">
              <a:rPr lang="en-US" smtClean="0"/>
              <a:pPr/>
              <a:t>6</a:t>
            </a:fld>
            <a:endParaRPr lang="en-US" dirty="0"/>
          </a:p>
        </p:txBody>
      </p:sp>
      <p:sp>
        <p:nvSpPr>
          <p:cNvPr id="6" name="Content Placeholder 2">
            <a:extLst>
              <a:ext uri="{FF2B5EF4-FFF2-40B4-BE49-F238E27FC236}">
                <a16:creationId xmlns:a16="http://schemas.microsoft.com/office/drawing/2014/main" id="{B83C0ECF-FA73-47E8-BEDD-F9FC3C2C80A4}"/>
              </a:ext>
            </a:extLst>
          </p:cNvPr>
          <p:cNvSpPr>
            <a:spLocks noGrp="1"/>
          </p:cNvSpPr>
          <p:nvPr>
            <p:ph idx="1"/>
          </p:nvPr>
        </p:nvSpPr>
        <p:spPr>
          <a:xfrm>
            <a:off x="628650" y="1541529"/>
            <a:ext cx="7886700" cy="4351338"/>
          </a:xfrm>
        </p:spPr>
        <p:txBody>
          <a:bodyPr/>
          <a:lstStyle/>
          <a:p>
            <a:r>
              <a:rPr lang="en-US" dirty="0"/>
              <a:t>Simply put, a Certificate of Insurance (COI) is a proof of insurance.</a:t>
            </a:r>
          </a:p>
          <a:p>
            <a:r>
              <a:rPr lang="en-US" dirty="0"/>
              <a:t>It is a document issued to a Certificate Holder (the group usually asking for proof of insurance), that is endorsed by an insurance company (or broker) showing that insurance is indeed in place for the insured party</a:t>
            </a:r>
          </a:p>
          <a:p>
            <a:r>
              <a:rPr lang="en-US" dirty="0"/>
              <a:t>A COI is </a:t>
            </a:r>
            <a:r>
              <a:rPr lang="en-US" b="1" dirty="0"/>
              <a:t>not </a:t>
            </a:r>
            <a:r>
              <a:rPr lang="en-US" dirty="0"/>
              <a:t>an insurance policy itself, and does </a:t>
            </a:r>
            <a:r>
              <a:rPr lang="en-US" b="1" dirty="0"/>
              <a:t>not </a:t>
            </a:r>
            <a:r>
              <a:rPr lang="en-US" dirty="0"/>
              <a:t>usually transfer any rights to the Certificate Holder</a:t>
            </a:r>
          </a:p>
        </p:txBody>
      </p:sp>
    </p:spTree>
    <p:extLst>
      <p:ext uri="{BB962C8B-B14F-4D97-AF65-F5344CB8AC3E}">
        <p14:creationId xmlns:p14="http://schemas.microsoft.com/office/powerpoint/2010/main" val="34916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38CF4-8DB7-4946-9BFA-DC3CB58C6356}"/>
              </a:ext>
            </a:extLst>
          </p:cNvPr>
          <p:cNvSpPr>
            <a:spLocks noGrp="1"/>
          </p:cNvSpPr>
          <p:nvPr>
            <p:ph type="title"/>
          </p:nvPr>
        </p:nvSpPr>
        <p:spPr/>
        <p:txBody>
          <a:bodyPr/>
          <a:lstStyle/>
          <a:p>
            <a:r>
              <a:rPr lang="en-US" dirty="0"/>
              <a:t>Certificates of Insurance - Additional Insured</a:t>
            </a:r>
          </a:p>
        </p:txBody>
      </p:sp>
      <p:sp>
        <p:nvSpPr>
          <p:cNvPr id="4" name="Footer Placeholder 3">
            <a:extLst>
              <a:ext uri="{FF2B5EF4-FFF2-40B4-BE49-F238E27FC236}">
                <a16:creationId xmlns:a16="http://schemas.microsoft.com/office/drawing/2014/main" id="{A051226A-639B-44F7-BC82-B6CD45A93178}"/>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E07A9491-152A-4315-A37F-399D3C7E67F9}"/>
              </a:ext>
            </a:extLst>
          </p:cNvPr>
          <p:cNvSpPr>
            <a:spLocks noGrp="1"/>
          </p:cNvSpPr>
          <p:nvPr>
            <p:ph type="sldNum" sz="quarter" idx="4"/>
          </p:nvPr>
        </p:nvSpPr>
        <p:spPr/>
        <p:txBody>
          <a:bodyPr/>
          <a:lstStyle/>
          <a:p>
            <a:fld id="{870308A7-DC8B-48A7-86C6-D70C82DE8ED6}" type="slidenum">
              <a:rPr lang="en-US" smtClean="0"/>
              <a:pPr/>
              <a:t>7</a:t>
            </a:fld>
            <a:endParaRPr lang="en-US" dirty="0"/>
          </a:p>
        </p:txBody>
      </p:sp>
      <p:sp>
        <p:nvSpPr>
          <p:cNvPr id="6" name="Content Placeholder 2">
            <a:extLst>
              <a:ext uri="{FF2B5EF4-FFF2-40B4-BE49-F238E27FC236}">
                <a16:creationId xmlns:a16="http://schemas.microsoft.com/office/drawing/2014/main" id="{C494EDC3-B1F8-4166-97FF-417D4CDED77C}"/>
              </a:ext>
            </a:extLst>
          </p:cNvPr>
          <p:cNvSpPr>
            <a:spLocks noGrp="1"/>
          </p:cNvSpPr>
          <p:nvPr>
            <p:ph idx="1"/>
          </p:nvPr>
        </p:nvSpPr>
        <p:spPr>
          <a:xfrm>
            <a:off x="628650" y="1541529"/>
            <a:ext cx="7886700" cy="4351338"/>
          </a:xfrm>
        </p:spPr>
        <p:txBody>
          <a:bodyPr/>
          <a:lstStyle/>
          <a:p>
            <a:r>
              <a:rPr lang="en-US" dirty="0"/>
              <a:t>In order to compel coverage a contract will often request the contractor to add Toronto and Region Conservation Authority as an </a:t>
            </a:r>
            <a:r>
              <a:rPr lang="en-US" b="1" dirty="0"/>
              <a:t>additional insured </a:t>
            </a:r>
            <a:r>
              <a:rPr lang="en-US" dirty="0"/>
              <a:t>to their insurance policy</a:t>
            </a:r>
          </a:p>
          <a:p>
            <a:r>
              <a:rPr lang="en-US" b="1" dirty="0"/>
              <a:t>Additional insured:</a:t>
            </a:r>
            <a:r>
              <a:rPr lang="en-US" dirty="0"/>
              <a:t> A person or organization, not normally included as an insured party on a policy that is added through an endorsement. The Additional Insured is granted certain rights to make claim against the insurance policy, but usually only due to liabilities arising out of the operations of the primary policy holder.</a:t>
            </a:r>
          </a:p>
        </p:txBody>
      </p:sp>
    </p:spTree>
    <p:extLst>
      <p:ext uri="{BB962C8B-B14F-4D97-AF65-F5344CB8AC3E}">
        <p14:creationId xmlns:p14="http://schemas.microsoft.com/office/powerpoint/2010/main" val="46033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DD553-33A6-425B-A9E2-E11424CEF904}"/>
              </a:ext>
            </a:extLst>
          </p:cNvPr>
          <p:cNvSpPr>
            <a:spLocks noGrp="1"/>
          </p:cNvSpPr>
          <p:nvPr>
            <p:ph type="title"/>
          </p:nvPr>
        </p:nvSpPr>
        <p:spPr/>
        <p:txBody>
          <a:bodyPr/>
          <a:lstStyle/>
          <a:p>
            <a:r>
              <a:rPr lang="en-US" dirty="0"/>
              <a:t>Basic Classes of Insurance</a:t>
            </a:r>
          </a:p>
        </p:txBody>
      </p:sp>
      <p:sp>
        <p:nvSpPr>
          <p:cNvPr id="3" name="Content Placeholder 2">
            <a:extLst>
              <a:ext uri="{FF2B5EF4-FFF2-40B4-BE49-F238E27FC236}">
                <a16:creationId xmlns:a16="http://schemas.microsoft.com/office/drawing/2014/main" id="{0FD3A1D3-5819-470C-9C31-37D198DBE73C}"/>
              </a:ext>
            </a:extLst>
          </p:cNvPr>
          <p:cNvSpPr>
            <a:spLocks noGrp="1"/>
          </p:cNvSpPr>
          <p:nvPr>
            <p:ph idx="1"/>
          </p:nvPr>
        </p:nvSpPr>
        <p:spPr/>
        <p:txBody>
          <a:bodyPr/>
          <a:lstStyle/>
          <a:p>
            <a:r>
              <a:rPr lang="en-US" dirty="0"/>
              <a:t>The two basic classes of insurance are </a:t>
            </a:r>
            <a:r>
              <a:rPr lang="en-US" b="1" dirty="0"/>
              <a:t>property </a:t>
            </a:r>
            <a:r>
              <a:rPr lang="en-US" dirty="0"/>
              <a:t>and </a:t>
            </a:r>
            <a:r>
              <a:rPr lang="en-US" b="1" dirty="0"/>
              <a:t>casualty</a:t>
            </a:r>
          </a:p>
          <a:p>
            <a:r>
              <a:rPr lang="en-US" dirty="0"/>
              <a:t>Property protects TRCA from some of the financial risk of damaged, stolen or lost property that TRCA owns.</a:t>
            </a:r>
          </a:p>
          <a:p>
            <a:pPr lvl="1"/>
            <a:r>
              <a:rPr lang="en-US" dirty="0"/>
              <a:t>Examples include property, crime, hull, collision coverage…</a:t>
            </a:r>
          </a:p>
          <a:p>
            <a:r>
              <a:rPr lang="en-US" dirty="0"/>
              <a:t>Insurance for casualty protects TRCA from some of the financial risk against liability for some wrong done to a party outside of TRCA. </a:t>
            </a:r>
          </a:p>
          <a:p>
            <a:pPr lvl="1"/>
            <a:r>
              <a:rPr lang="en-US" dirty="0"/>
              <a:t>Examples include  Commercial General Liability (CGL), Errors and Omissions (E&amp;O), Directors and Officers, Auto Liability, Marine Liability, Aviation Liability, Contractors Pollution Liability (CPL, EIL), Cyber Liability and many more! </a:t>
            </a:r>
          </a:p>
          <a:p>
            <a:pPr lvl="1"/>
            <a:endParaRPr lang="en-US" dirty="0"/>
          </a:p>
        </p:txBody>
      </p:sp>
      <p:sp>
        <p:nvSpPr>
          <p:cNvPr id="4" name="Footer Placeholder 3">
            <a:extLst>
              <a:ext uri="{FF2B5EF4-FFF2-40B4-BE49-F238E27FC236}">
                <a16:creationId xmlns:a16="http://schemas.microsoft.com/office/drawing/2014/main" id="{A8BBCAAD-5BAF-44A8-82EC-18A19F64BF17}"/>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4F7A4FE5-BFFB-4B97-9FD5-5D0720F75253}"/>
              </a:ext>
            </a:extLst>
          </p:cNvPr>
          <p:cNvSpPr>
            <a:spLocks noGrp="1"/>
          </p:cNvSpPr>
          <p:nvPr>
            <p:ph type="sldNum" sz="quarter" idx="4"/>
          </p:nvPr>
        </p:nvSpPr>
        <p:spPr/>
        <p:txBody>
          <a:bodyPr/>
          <a:lstStyle/>
          <a:p>
            <a:fld id="{870308A7-DC8B-48A7-86C6-D70C82DE8ED6}" type="slidenum">
              <a:rPr lang="en-US" smtClean="0"/>
              <a:pPr/>
              <a:t>8</a:t>
            </a:fld>
            <a:endParaRPr lang="en-US" dirty="0"/>
          </a:p>
        </p:txBody>
      </p:sp>
    </p:spTree>
    <p:extLst>
      <p:ext uri="{BB962C8B-B14F-4D97-AF65-F5344CB8AC3E}">
        <p14:creationId xmlns:p14="http://schemas.microsoft.com/office/powerpoint/2010/main" val="1209254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D5E23-1768-44F5-AB96-10A9EBB1A02F}"/>
              </a:ext>
            </a:extLst>
          </p:cNvPr>
          <p:cNvSpPr>
            <a:spLocks noGrp="1"/>
          </p:cNvSpPr>
          <p:nvPr>
            <p:ph type="title"/>
          </p:nvPr>
        </p:nvSpPr>
        <p:spPr/>
        <p:txBody>
          <a:bodyPr/>
          <a:lstStyle/>
          <a:p>
            <a:r>
              <a:rPr lang="en-US" dirty="0"/>
              <a:t>Commercial General Liability (CGL)</a:t>
            </a:r>
          </a:p>
        </p:txBody>
      </p:sp>
      <p:sp>
        <p:nvSpPr>
          <p:cNvPr id="3" name="Content Placeholder 2">
            <a:extLst>
              <a:ext uri="{FF2B5EF4-FFF2-40B4-BE49-F238E27FC236}">
                <a16:creationId xmlns:a16="http://schemas.microsoft.com/office/drawing/2014/main" id="{7B129F1A-4161-47D9-BFD4-CFE09B780240}"/>
              </a:ext>
            </a:extLst>
          </p:cNvPr>
          <p:cNvSpPr>
            <a:spLocks noGrp="1"/>
          </p:cNvSpPr>
          <p:nvPr>
            <p:ph idx="1"/>
          </p:nvPr>
        </p:nvSpPr>
        <p:spPr/>
        <p:txBody>
          <a:bodyPr/>
          <a:lstStyle/>
          <a:p>
            <a:r>
              <a:rPr lang="en-US" b="1" dirty="0"/>
              <a:t>Commercial General Liability (CGL) Policy: </a:t>
            </a:r>
            <a:r>
              <a:rPr lang="en-US" dirty="0"/>
              <a:t>A standard insurance policy issued to entities to protect the insured against liability for bodily injury, property damage, personal injury, medical expenses and tenants liability stemming from the insured’s operations</a:t>
            </a:r>
          </a:p>
          <a:p>
            <a:r>
              <a:rPr lang="en-US" dirty="0"/>
              <a:t>The CGL </a:t>
            </a:r>
            <a:r>
              <a:rPr lang="en-US" b="1" dirty="0"/>
              <a:t>typically excludes liabilities arising from the operations of aircraft and watercraft and professional liability</a:t>
            </a:r>
            <a:r>
              <a:rPr lang="en-US" dirty="0"/>
              <a:t> </a:t>
            </a:r>
            <a:r>
              <a:rPr lang="en-US" i="1" dirty="0"/>
              <a:t>(see next slide)</a:t>
            </a:r>
            <a:endParaRPr lang="en-US" dirty="0"/>
          </a:p>
        </p:txBody>
      </p:sp>
      <p:sp>
        <p:nvSpPr>
          <p:cNvPr id="4" name="Footer Placeholder 3">
            <a:extLst>
              <a:ext uri="{FF2B5EF4-FFF2-40B4-BE49-F238E27FC236}">
                <a16:creationId xmlns:a16="http://schemas.microsoft.com/office/drawing/2014/main" id="{8FCD43F1-6716-44FB-9380-82EE59D50402}"/>
              </a:ext>
            </a:extLst>
          </p:cNvPr>
          <p:cNvSpPr>
            <a:spLocks noGrp="1"/>
          </p:cNvSpPr>
          <p:nvPr>
            <p:ph type="ftr" sz="quarter" idx="3"/>
          </p:nvPr>
        </p:nvSpPr>
        <p:spPr/>
        <p:txBody>
          <a:bodyPr/>
          <a:lstStyle/>
          <a:p>
            <a:r>
              <a:rPr lang="en-US"/>
              <a:t>Toronto and Region Conservation Authority</a:t>
            </a:r>
            <a:endParaRPr lang="en-US" dirty="0"/>
          </a:p>
        </p:txBody>
      </p:sp>
      <p:sp>
        <p:nvSpPr>
          <p:cNvPr id="5" name="Slide Number Placeholder 4">
            <a:extLst>
              <a:ext uri="{FF2B5EF4-FFF2-40B4-BE49-F238E27FC236}">
                <a16:creationId xmlns:a16="http://schemas.microsoft.com/office/drawing/2014/main" id="{ACF0F112-9016-456B-84CC-571382EA4496}"/>
              </a:ext>
            </a:extLst>
          </p:cNvPr>
          <p:cNvSpPr>
            <a:spLocks noGrp="1"/>
          </p:cNvSpPr>
          <p:nvPr>
            <p:ph type="sldNum" sz="quarter" idx="4"/>
          </p:nvPr>
        </p:nvSpPr>
        <p:spPr/>
        <p:txBody>
          <a:bodyPr/>
          <a:lstStyle/>
          <a:p>
            <a:fld id="{870308A7-DC8B-48A7-86C6-D70C82DE8ED6}" type="slidenum">
              <a:rPr lang="en-US" smtClean="0"/>
              <a:pPr/>
              <a:t>9</a:t>
            </a:fld>
            <a:endParaRPr lang="en-US" dirty="0"/>
          </a:p>
        </p:txBody>
      </p:sp>
    </p:spTree>
    <p:extLst>
      <p:ext uri="{BB962C8B-B14F-4D97-AF65-F5344CB8AC3E}">
        <p14:creationId xmlns:p14="http://schemas.microsoft.com/office/powerpoint/2010/main" val="3731264202"/>
      </p:ext>
    </p:extLst>
  </p:cSld>
  <p:clrMapOvr>
    <a:masterClrMapping/>
  </p:clrMapOvr>
</p:sld>
</file>

<file path=ppt/theme/theme1.xml><?xml version="1.0" encoding="utf-8"?>
<a:theme xmlns:a="http://schemas.openxmlformats.org/drawingml/2006/main" name="Title slide">
  <a:themeElements>
    <a:clrScheme name="TRCA Corporate Template">
      <a:dk1>
        <a:sysClr val="windowText" lastClr="000000"/>
      </a:dk1>
      <a:lt1>
        <a:sysClr val="window" lastClr="FFFFFF"/>
      </a:lt1>
      <a:dk2>
        <a:srgbClr val="000000"/>
      </a:dk2>
      <a:lt2>
        <a:srgbClr val="F8F8F8"/>
      </a:lt2>
      <a:accent1>
        <a:srgbClr val="2CACE3"/>
      </a:accent1>
      <a:accent2>
        <a:srgbClr val="8DC63F"/>
      </a:accent2>
      <a:accent3>
        <a:srgbClr val="FDB913"/>
      </a:accent3>
      <a:accent4>
        <a:srgbClr val="808080"/>
      </a:accent4>
      <a:accent5>
        <a:srgbClr val="00536A"/>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12817</TotalTime>
  <Words>1823</Words>
  <Application>Microsoft Office PowerPoint</Application>
  <PresentationFormat>On-screen Show (4:3)</PresentationFormat>
  <Paragraphs>217</Paragraphs>
  <Slides>33</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Title slide</vt:lpstr>
      <vt:lpstr>Introduction to Insurance and Surety</vt:lpstr>
      <vt:lpstr>What is Insurance?</vt:lpstr>
      <vt:lpstr>What is Insurance?</vt:lpstr>
      <vt:lpstr>Why does TRCA buy Insurance?</vt:lpstr>
      <vt:lpstr>Why do we ask contractors for Insurance?</vt:lpstr>
      <vt:lpstr>Certificates of Insurance</vt:lpstr>
      <vt:lpstr>Certificates of Insurance - Additional Insured</vt:lpstr>
      <vt:lpstr>Basic Classes of Insurance</vt:lpstr>
      <vt:lpstr>Commercial General Liability (CGL)</vt:lpstr>
      <vt:lpstr>CGL Coverages</vt:lpstr>
      <vt:lpstr>CGL - Clauses</vt:lpstr>
      <vt:lpstr>CGL – Clauses continued</vt:lpstr>
      <vt:lpstr>CGL – Typical Exclusions</vt:lpstr>
      <vt:lpstr>Umbrella</vt:lpstr>
      <vt:lpstr>Automobile Insurance</vt:lpstr>
      <vt:lpstr>Property</vt:lpstr>
      <vt:lpstr>Professional Liability</vt:lpstr>
      <vt:lpstr>Contractor’s Pollution Liability</vt:lpstr>
      <vt:lpstr>Hull and Marine Policy</vt:lpstr>
      <vt:lpstr>Cyber Insurance</vt:lpstr>
      <vt:lpstr>Sureties</vt:lpstr>
      <vt:lpstr>Sureties - continued</vt:lpstr>
      <vt:lpstr>Sureties – Common Types</vt:lpstr>
      <vt:lpstr>Sureties – Common Types</vt:lpstr>
      <vt:lpstr>Sureties – Common Types</vt:lpstr>
      <vt:lpstr>Sureties - continued</vt:lpstr>
      <vt:lpstr>Glossary</vt:lpstr>
      <vt:lpstr>PowerPoint Presentation</vt:lpstr>
      <vt:lpstr>PowerPoint Presentation</vt:lpstr>
      <vt:lpstr>PowerPoint Presentation</vt:lpstr>
      <vt:lpstr>Glossary</vt:lpstr>
      <vt:lpstr>Glossary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Insurance</dc:title>
  <dc:creator>Jessica Nigro</dc:creator>
  <cp:lastModifiedBy>Adam Szaflarski</cp:lastModifiedBy>
  <cp:revision>83</cp:revision>
  <cp:lastPrinted>2019-08-19T19:11:43Z</cp:lastPrinted>
  <dcterms:created xsi:type="dcterms:W3CDTF">2019-08-14T14:03:48Z</dcterms:created>
  <dcterms:modified xsi:type="dcterms:W3CDTF">2019-10-03T17:46:59Z</dcterms:modified>
</cp:coreProperties>
</file>