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4039">
          <p15:clr>
            <a:srgbClr val="A4A3A4"/>
          </p15:clr>
        </p15:guide>
        <p15:guide id="4" pos="45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4" autoAdjust="0"/>
    <p:restoredTop sz="94709" autoAdjust="0"/>
  </p:normalViewPr>
  <p:slideViewPr>
    <p:cSldViewPr snapToGrid="0" showGuides="1">
      <p:cViewPr varScale="1">
        <p:scale>
          <a:sx n="70" d="100"/>
          <a:sy n="70" d="100"/>
        </p:scale>
        <p:origin x="-1356" y="-90"/>
      </p:cViewPr>
      <p:guideLst>
        <p:guide orient="horz" pos="2160"/>
        <p:guide orient="horz" pos="4039"/>
        <p:guide pos="2880"/>
        <p:guide pos="45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774" y="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A4FBA-1859-49BB-B21D-9D998DE259AD}" type="datetime1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42A8B-14F9-4433-84AA-FEC1F027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17996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58AA7-DD9D-49DE-A8D0-114D968F52ED}" type="datetime1">
              <a:rPr lang="en-US" smtClean="0"/>
              <a:t>2/5/2019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D01DB-ED06-4280-BFF9-BFF49A5DB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71783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14095"/>
            <a:ext cx="7886700" cy="1027626"/>
          </a:xfrm>
        </p:spPr>
        <p:txBody>
          <a:bodyPr/>
          <a:lstStyle>
            <a:lvl1pPr>
              <a:defRPr baseline="0">
                <a:latin typeface="Calibri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52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8288"/>
            <a:ext cx="7886700" cy="226135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aseline="0">
                <a:latin typeface="Calibri" charset="0"/>
              </a:defRPr>
            </a:lvl1pPr>
            <a:lvl2pPr>
              <a:buClr>
                <a:schemeClr val="accent1"/>
              </a:buClr>
              <a:defRPr sz="2200" baseline="0">
                <a:latin typeface="Calibri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1999" y="6356350"/>
            <a:ext cx="3146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Calibri" charset="0"/>
              </a:defRPr>
            </a:lvl1pPr>
          </a:lstStyle>
          <a:p>
            <a:r>
              <a:rPr lang="en-US" dirty="0" smtClean="0"/>
              <a:t>Toronto and Region Conservation Authority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48214" y="6356350"/>
            <a:ext cx="367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Calibri" charset="0"/>
              </a:defRPr>
            </a:lvl1pPr>
          </a:lstStyle>
          <a:p>
            <a:fld id="{870308A7-DC8B-48A7-86C6-D70C82DE8ED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147834" y="6356350"/>
            <a:ext cx="0" cy="36512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28650" y="517527"/>
            <a:ext cx="7886700" cy="1020762"/>
          </a:xfrm>
        </p:spPr>
        <p:txBody>
          <a:bodyPr/>
          <a:lstStyle>
            <a:lvl1pPr>
              <a:defRPr baseline="0">
                <a:latin typeface="Calibri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390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14286"/>
            <a:ext cx="7886700" cy="10272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541529"/>
            <a:ext cx="788670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400" baseline="0">
                <a:latin typeface="Calibri" charset="0"/>
              </a:defRPr>
            </a:lvl1pPr>
            <a:lvl2pPr>
              <a:buClr>
                <a:schemeClr val="accent1"/>
              </a:buClr>
              <a:defRPr sz="2200" baseline="0">
                <a:latin typeface="Calibri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</a:defRPr>
            </a:lvl4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1999" y="6356350"/>
            <a:ext cx="3146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Calibri" charset="0"/>
              </a:defRPr>
            </a:lvl1pPr>
          </a:lstStyle>
          <a:p>
            <a:r>
              <a:rPr lang="en-US" dirty="0" smtClean="0"/>
              <a:t>Toronto and Region Conservation Authority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48214" y="6356350"/>
            <a:ext cx="367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Calibri" charset="0"/>
              </a:defRPr>
            </a:lvl1pPr>
          </a:lstStyle>
          <a:p>
            <a:fld id="{870308A7-DC8B-48A7-86C6-D70C82DE8ED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147834" y="6356350"/>
            <a:ext cx="0" cy="36512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117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with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14286"/>
            <a:ext cx="7886700" cy="10272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28649" y="1541529"/>
            <a:ext cx="3913853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400" baseline="0">
                <a:latin typeface="Calibri" charset="0"/>
              </a:defRPr>
            </a:lvl1pPr>
            <a:lvl2pPr>
              <a:buClr>
                <a:schemeClr val="accent1"/>
              </a:buClr>
              <a:defRPr sz="2200" baseline="0">
                <a:latin typeface="Calibri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</a:defRPr>
            </a:lvl4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1999" y="6356350"/>
            <a:ext cx="3146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Calibri" charset="0"/>
              </a:defRPr>
            </a:lvl1pPr>
          </a:lstStyle>
          <a:p>
            <a:r>
              <a:rPr lang="en-US" dirty="0" smtClean="0"/>
              <a:t>Toronto and Region Conservation Authority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48214" y="6356350"/>
            <a:ext cx="367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Calibri" charset="0"/>
              </a:defRPr>
            </a:lvl1pPr>
          </a:lstStyle>
          <a:p>
            <a:fld id="{870308A7-DC8B-48A7-86C6-D70C82DE8ED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147834" y="6356350"/>
            <a:ext cx="0" cy="36512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277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14286" y="6136110"/>
            <a:ext cx="3636963" cy="412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alibri" charset="0"/>
              </a:defRPr>
            </a:lvl1pPr>
          </a:lstStyle>
          <a:p>
            <a:pPr lvl="0"/>
            <a:r>
              <a:rPr lang="en-US" dirty="0" smtClean="0"/>
              <a:t>www.trca.ca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456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4094"/>
            <a:ext cx="7886700" cy="1027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3E0BB-A9D7-4B35-A795-F5DAD694AB0A}" type="datetime1">
              <a:rPr lang="en-US" smtClean="0"/>
              <a:t>2/5/2019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5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62" r:id="rId2"/>
    <p:sldLayoutId id="2147483680" r:id="rId3"/>
    <p:sldLayoutId id="2147483682" r:id="rId4"/>
    <p:sldLayoutId id="2147483667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baseline="0">
          <a:solidFill>
            <a:schemeClr val="tx1"/>
          </a:solidFill>
          <a:latin typeface="Calibri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1115766"/>
            <a:ext cx="7886700" cy="1136121"/>
          </a:xfrm>
        </p:spPr>
        <p:txBody>
          <a:bodyPr>
            <a:normAutofit/>
          </a:bodyPr>
          <a:lstStyle/>
          <a:p>
            <a:r>
              <a:rPr lang="en-US" sz="2800" dirty="0"/>
              <a:t>REQUEST FOR PROPOSAL FOR </a:t>
            </a:r>
            <a:r>
              <a:rPr lang="en-US" sz="2800" cap="all" dirty="0"/>
              <a:t>[insert what goods or services ARE for]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628650" y="2087384"/>
            <a:ext cx="7886700" cy="57229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 charset="0"/>
              </a:rPr>
              <a:t>RFP No. [insert </a:t>
            </a:r>
            <a:r>
              <a:rPr lang="en-US" dirty="0" smtClean="0">
                <a:latin typeface="Calibri" charset="0"/>
              </a:rPr>
              <a:t>Requisition Order#] </a:t>
            </a:r>
            <a:endParaRPr lang="en-US" dirty="0">
              <a:latin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8650" y="2838450"/>
            <a:ext cx="7343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charset="0"/>
              </a:rPr>
              <a:t>Presented by: Name, </a:t>
            </a:r>
            <a:r>
              <a:rPr lang="en-US" sz="2400" dirty="0" smtClean="0">
                <a:latin typeface="Calibri" charset="0"/>
              </a:rPr>
              <a:t>Position, Business Unit, Division</a:t>
            </a:r>
            <a:endParaRPr lang="en-US" sz="2400" dirty="0">
              <a:latin typeface="Calibri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8650" y="6134100"/>
            <a:ext cx="233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charset="0"/>
              </a:rPr>
              <a:t>Month, Day, Year</a:t>
            </a:r>
            <a:endParaRPr lang="en-US" dirty="0">
              <a:latin typeface="Calibri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617274" y="421990"/>
            <a:ext cx="7886700" cy="8063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baseline="0">
                <a:solidFill>
                  <a:schemeClr val="tx1"/>
                </a:solidFill>
                <a:latin typeface="Calibri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>
                <a:solidFill>
                  <a:srgbClr val="FF0000"/>
                </a:solidFill>
              </a:rPr>
              <a:t>CONFIDENTIAL IN-CAMERA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Proposal Summary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Toronto and Region Conservation Authority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70308A7-DC8B-48A7-86C6-D70C82DE8ED6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683819"/>
              </p:ext>
            </p:extLst>
          </p:nvPr>
        </p:nvGraphicFramePr>
        <p:xfrm>
          <a:off x="772503" y="1576462"/>
          <a:ext cx="6021403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8761"/>
                <a:gridCol w="2452642"/>
              </a:tblGrid>
              <a:tr h="35081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Proponent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Score (Out of XX)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813">
                <a:tc>
                  <a:txBody>
                    <a:bodyPr/>
                    <a:lstStyle/>
                    <a:p>
                      <a:r>
                        <a:rPr lang="en-US" dirty="0" smtClean="0"/>
                        <a:t>[insert</a:t>
                      </a:r>
                      <a:r>
                        <a:rPr lang="en-US" baseline="0" dirty="0" smtClean="0"/>
                        <a:t> legal name of Proponent]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[include decimal points and list from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highest to lowest]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8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[insert</a:t>
                      </a:r>
                      <a:r>
                        <a:rPr lang="en-US" baseline="0" dirty="0" smtClean="0"/>
                        <a:t> legal name of Proponent]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8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[insert</a:t>
                      </a:r>
                      <a:r>
                        <a:rPr lang="en-US" baseline="0" dirty="0" smtClean="0"/>
                        <a:t> legal name of Proponent]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39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[insert</a:t>
                      </a:r>
                      <a:r>
                        <a:rPr lang="en-US" baseline="0" dirty="0" smtClean="0"/>
                        <a:t> legal name of Proponent]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39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[insert</a:t>
                      </a:r>
                      <a:r>
                        <a:rPr lang="en-US" baseline="0" dirty="0" smtClean="0"/>
                        <a:t> legal name of Proponent]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27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 Proposal Summary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Toronto and Region Conservation Authority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70308A7-DC8B-48A7-86C6-D70C82DE8ED6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944170"/>
              </p:ext>
            </p:extLst>
          </p:nvPr>
        </p:nvGraphicFramePr>
        <p:xfrm>
          <a:off x="772504" y="1576462"/>
          <a:ext cx="7361562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4242"/>
                <a:gridCol w="2173660"/>
                <a:gridCol w="2173660"/>
              </a:tblGrid>
              <a:tr h="35081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Proponent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Fee Proposal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(Excl.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HST)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Score (Out of XX)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813">
                <a:tc>
                  <a:txBody>
                    <a:bodyPr/>
                    <a:lstStyle/>
                    <a:p>
                      <a:r>
                        <a:rPr lang="en-US" dirty="0" smtClean="0"/>
                        <a:t>[insert</a:t>
                      </a:r>
                      <a:r>
                        <a:rPr lang="en-US" baseline="0" dirty="0" smtClean="0"/>
                        <a:t> legal name of Proponent]</a:t>
                      </a:r>
                      <a:endParaRPr lang="en-US" baseline="0" dirty="0"/>
                    </a:p>
                    <a:p>
                      <a:endParaRPr lang="en-US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$[insert value before </a:t>
                      </a:r>
                      <a:r>
                        <a:rPr lang="en-US" dirty="0" smtClean="0"/>
                        <a:t>HST </a:t>
                      </a:r>
                      <a:r>
                        <a:rPr lang="en-US" dirty="0" smtClean="0"/>
                        <a:t>and list from lowest to </a:t>
                      </a:r>
                      <a:r>
                        <a:rPr lang="en-US" dirty="0" smtClean="0"/>
                        <a:t>highest. Round to the nearest dollar]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[include decimal</a:t>
                      </a:r>
                      <a:r>
                        <a:rPr lang="en-US" baseline="0" dirty="0" smtClean="0"/>
                        <a:t> points and list from highest to lowest]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8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[insert</a:t>
                      </a:r>
                      <a:r>
                        <a:rPr lang="en-US" baseline="0" dirty="0" smtClean="0"/>
                        <a:t> legal name of Proponent</a:t>
                      </a:r>
                      <a:r>
                        <a:rPr lang="en-US" baseline="0" dirty="0" smtClean="0"/>
                        <a:t>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8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[insert</a:t>
                      </a:r>
                      <a:r>
                        <a:rPr lang="en-US" baseline="0" dirty="0" smtClean="0"/>
                        <a:t> legal name of Proponent</a:t>
                      </a:r>
                      <a:r>
                        <a:rPr lang="en-US" baseline="0" dirty="0" smtClean="0"/>
                        <a:t>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39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[insert</a:t>
                      </a:r>
                      <a:r>
                        <a:rPr lang="en-US" baseline="0" dirty="0" smtClean="0"/>
                        <a:t> legal name of Proponent</a:t>
                      </a:r>
                      <a:r>
                        <a:rPr lang="en-US" baseline="0" dirty="0" smtClean="0"/>
                        <a:t>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39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[insert</a:t>
                      </a:r>
                      <a:r>
                        <a:rPr lang="en-US" baseline="0" dirty="0" smtClean="0"/>
                        <a:t> legal name of Proponent</a:t>
                      </a:r>
                      <a:r>
                        <a:rPr lang="en-US" baseline="0" dirty="0" smtClean="0"/>
                        <a:t>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30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Proposals Received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Toronto and Region Conservation Authority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70308A7-DC8B-48A7-86C6-D70C82DE8ED6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923104"/>
              </p:ext>
            </p:extLst>
          </p:nvPr>
        </p:nvGraphicFramePr>
        <p:xfrm>
          <a:off x="444381" y="1422637"/>
          <a:ext cx="8399368" cy="477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238"/>
                <a:gridCol w="1149153"/>
                <a:gridCol w="1000841"/>
                <a:gridCol w="1147118"/>
                <a:gridCol w="1177913"/>
                <a:gridCol w="1177913"/>
                <a:gridCol w="1324192"/>
              </a:tblGrid>
              <a:tr h="105564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Proponent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Technical Proposal Score 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(Out of XX)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Technical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Proposal Ranking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Fee Proposal Score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(Out of XX)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Fee Proposal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Ranking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Overall Score 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(Out of XX)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Overall Ranking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(Out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of XX)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854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[insert</a:t>
                      </a:r>
                      <a:r>
                        <a:rPr lang="en-US" sz="1600" baseline="0" dirty="0" smtClean="0"/>
                        <a:t> legal name of Proponent]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[include decimal points</a:t>
                      </a:r>
                      <a:r>
                        <a:rPr lang="en-US" sz="1600" baseline="0" dirty="0" smtClean="0"/>
                        <a:t>]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[round to the nearest dollar</a:t>
                      </a:r>
                      <a:r>
                        <a:rPr lang="en-US" sz="1600" baseline="0" dirty="0" smtClean="0"/>
                        <a:t>]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[include decimal points</a:t>
                      </a:r>
                      <a:r>
                        <a:rPr lang="en-US" sz="1600" baseline="0" dirty="0" smtClean="0"/>
                        <a:t>]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[list from </a:t>
                      </a:r>
                      <a:r>
                        <a:rPr lang="en-US" sz="1600" dirty="0" smtClean="0"/>
                        <a:t>lowest to highest]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854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[insert</a:t>
                      </a:r>
                      <a:r>
                        <a:rPr lang="en-US" sz="1600" baseline="0" dirty="0" smtClean="0"/>
                        <a:t> legal name of Proponent]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854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[insert</a:t>
                      </a:r>
                      <a:r>
                        <a:rPr lang="en-US" sz="1600" baseline="0" dirty="0" smtClean="0"/>
                        <a:t> legal name of Proponent]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854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[insert</a:t>
                      </a:r>
                      <a:r>
                        <a:rPr lang="en-US" sz="1600" baseline="0" dirty="0" smtClean="0"/>
                        <a:t> legal name of Proponent]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37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650" y="6134100"/>
            <a:ext cx="233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www.trca.ca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48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RCA Corporate Templat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2CACE3"/>
      </a:accent1>
      <a:accent2>
        <a:srgbClr val="8DC63F"/>
      </a:accent2>
      <a:accent3>
        <a:srgbClr val="FDB913"/>
      </a:accent3>
      <a:accent4>
        <a:srgbClr val="808080"/>
      </a:accent4>
      <a:accent5>
        <a:srgbClr val="00536A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702</TotalTime>
  <Words>288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Title slide</vt:lpstr>
      <vt:lpstr>REQUEST FOR PROPOSAL FOR [insert what goods or services ARE for]</vt:lpstr>
      <vt:lpstr>Technical Proposal Summary</vt:lpstr>
      <vt:lpstr>Fee Proposal Summary</vt:lpstr>
      <vt:lpstr>Summary of Proposals Received</vt:lpstr>
      <vt:lpstr>PowerPoint Presentation</vt:lpstr>
    </vt:vector>
  </TitlesOfParts>
  <Company>TRCA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Lambert</dc:creator>
  <cp:lastModifiedBy>Lisa Moore</cp:lastModifiedBy>
  <cp:revision>44</cp:revision>
  <dcterms:created xsi:type="dcterms:W3CDTF">2018-07-19T22:30:28Z</dcterms:created>
  <dcterms:modified xsi:type="dcterms:W3CDTF">2019-02-05T20:22:26Z</dcterms:modified>
</cp:coreProperties>
</file>